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806" r:id="rId1"/>
  </p:sldMasterIdLst>
  <p:notesMasterIdLst>
    <p:notesMasterId r:id="rId56"/>
  </p:notesMasterIdLst>
  <p:sldIdLst>
    <p:sldId id="302" r:id="rId2"/>
    <p:sldId id="297" r:id="rId3"/>
    <p:sldId id="314" r:id="rId4"/>
    <p:sldId id="292" r:id="rId5"/>
    <p:sldId id="293" r:id="rId6"/>
    <p:sldId id="294" r:id="rId7"/>
    <p:sldId id="257" r:id="rId8"/>
    <p:sldId id="301" r:id="rId9"/>
    <p:sldId id="313" r:id="rId10"/>
    <p:sldId id="258" r:id="rId11"/>
    <p:sldId id="298" r:id="rId12"/>
    <p:sldId id="307" r:id="rId13"/>
    <p:sldId id="261" r:id="rId14"/>
    <p:sldId id="262" r:id="rId15"/>
    <p:sldId id="259" r:id="rId16"/>
    <p:sldId id="263" r:id="rId17"/>
    <p:sldId id="264" r:id="rId18"/>
    <p:sldId id="288" r:id="rId19"/>
    <p:sldId id="287" r:id="rId20"/>
    <p:sldId id="289" r:id="rId21"/>
    <p:sldId id="308" r:id="rId22"/>
    <p:sldId id="285" r:id="rId23"/>
    <p:sldId id="312" r:id="rId24"/>
    <p:sldId id="265" r:id="rId25"/>
    <p:sldId id="266" r:id="rId26"/>
    <p:sldId id="267" r:id="rId27"/>
    <p:sldId id="309" r:id="rId28"/>
    <p:sldId id="268" r:id="rId29"/>
    <p:sldId id="306" r:id="rId30"/>
    <p:sldId id="275" r:id="rId31"/>
    <p:sldId id="276" r:id="rId32"/>
    <p:sldId id="277" r:id="rId33"/>
    <p:sldId id="310" r:id="rId34"/>
    <p:sldId id="315" r:id="rId35"/>
    <p:sldId id="269" r:id="rId36"/>
    <p:sldId id="316" r:id="rId37"/>
    <p:sldId id="270" r:id="rId38"/>
    <p:sldId id="303" r:id="rId39"/>
    <p:sldId id="304" r:id="rId40"/>
    <p:sldId id="271" r:id="rId41"/>
    <p:sldId id="272" r:id="rId42"/>
    <p:sldId id="273" r:id="rId43"/>
    <p:sldId id="305" r:id="rId44"/>
    <p:sldId id="290" r:id="rId45"/>
    <p:sldId id="278" r:id="rId46"/>
    <p:sldId id="279" r:id="rId47"/>
    <p:sldId id="295" r:id="rId48"/>
    <p:sldId id="282" r:id="rId49"/>
    <p:sldId id="283" r:id="rId50"/>
    <p:sldId id="311" r:id="rId51"/>
    <p:sldId id="284" r:id="rId52"/>
    <p:sldId id="291" r:id="rId53"/>
    <p:sldId id="300" r:id="rId54"/>
    <p:sldId id="299" r:id="rId55"/>
  </p:sldIdLst>
  <p:sldSz cx="9144000" cy="5143500" type="screen16x9"/>
  <p:notesSz cx="6858000" cy="9144000"/>
  <p:embeddedFontLst>
    <p:embeddedFont>
      <p:font typeface="Century Gothic" panose="020B0502020202020204" pitchFamily="34" charset="0"/>
      <p:regular r:id="rId57"/>
      <p:bold r:id="rId58"/>
      <p:italic r:id="rId59"/>
      <p:boldItalic r:id="rId60"/>
    </p:embeddedFont>
    <p:embeddedFont>
      <p:font typeface="Oswald" pitchFamily="2" charset="77"/>
      <p:regular r:id="rId61"/>
      <p:bold r:id="rId62"/>
    </p:embeddedFont>
    <p:embeddedFont>
      <p:font typeface="Wingdings 3" pitchFamily="2" charset="2"/>
      <p:regular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95"/>
    <p:restoredTop sz="84704"/>
  </p:normalViewPr>
  <p:slideViewPr>
    <p:cSldViewPr snapToGrid="0">
      <p:cViewPr varScale="1">
        <p:scale>
          <a:sx n="135" d="100"/>
          <a:sy n="135" d="100"/>
        </p:scale>
        <p:origin x="784" y="16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4F67D-F787-43D6-8BCA-D4AD15E0284E}" type="doc">
      <dgm:prSet loTypeId="urn:microsoft.com/office/officeart/2016/7/layout/VerticalHollowActionList" loCatId="List" qsTypeId="urn:microsoft.com/office/officeart/2005/8/quickstyle/simple5" qsCatId="simple" csTypeId="urn:microsoft.com/office/officeart/2005/8/colors/accent1_2" csCatId="accent1" phldr="1"/>
      <dgm:spPr/>
      <dgm:t>
        <a:bodyPr/>
        <a:lstStyle/>
        <a:p>
          <a:endParaRPr lang="en-US"/>
        </a:p>
      </dgm:t>
    </dgm:pt>
    <dgm:pt modelId="{26F45D16-BFF7-45EB-8E4E-E60528A73D07}">
      <dgm:prSet/>
      <dgm:spPr/>
      <dgm:t>
        <a:bodyPr/>
        <a:lstStyle/>
        <a:p>
          <a:r>
            <a:rPr lang="en-US" dirty="0"/>
            <a:t>1:</a:t>
          </a:r>
        </a:p>
      </dgm:t>
    </dgm:pt>
    <dgm:pt modelId="{EC82D687-8DFE-4C28-B553-D4533BB1B66B}" type="parTrans" cxnId="{0724F2CD-9B53-41B3-9992-AA3FF6EDF7D2}">
      <dgm:prSet/>
      <dgm:spPr/>
      <dgm:t>
        <a:bodyPr/>
        <a:lstStyle/>
        <a:p>
          <a:endParaRPr lang="en-US"/>
        </a:p>
      </dgm:t>
    </dgm:pt>
    <dgm:pt modelId="{77BCCC84-5942-438F-9476-C9604998D545}" type="sibTrans" cxnId="{0724F2CD-9B53-41B3-9992-AA3FF6EDF7D2}">
      <dgm:prSet/>
      <dgm:spPr/>
      <dgm:t>
        <a:bodyPr/>
        <a:lstStyle/>
        <a:p>
          <a:endParaRPr lang="en-US"/>
        </a:p>
      </dgm:t>
    </dgm:pt>
    <dgm:pt modelId="{207ACD55-07D6-4DAE-BB62-9B707D75CC56}">
      <dgm:prSet/>
      <dgm:spPr/>
      <dgm:t>
        <a:bodyPr/>
        <a:lstStyle/>
        <a:p>
          <a:r>
            <a:rPr lang="en-US" dirty="0"/>
            <a:t>Attach LEDs and Resistors (SMD Components) to the PCBs.</a:t>
          </a:r>
        </a:p>
      </dgm:t>
    </dgm:pt>
    <dgm:pt modelId="{E634C1E3-7D63-41BF-B52A-7DB5894E4178}" type="sibTrans" cxnId="{905513A9-0D25-4264-BCAA-CBBD23FBA330}">
      <dgm:prSet/>
      <dgm:spPr/>
      <dgm:t>
        <a:bodyPr/>
        <a:lstStyle/>
        <a:p>
          <a:endParaRPr lang="en-US"/>
        </a:p>
      </dgm:t>
    </dgm:pt>
    <dgm:pt modelId="{476B7D4F-8576-428B-8095-CD753CA471DD}" type="parTrans" cxnId="{905513A9-0D25-4264-BCAA-CBBD23FBA330}">
      <dgm:prSet/>
      <dgm:spPr/>
      <dgm:t>
        <a:bodyPr/>
        <a:lstStyle/>
        <a:p>
          <a:endParaRPr lang="en-US"/>
        </a:p>
      </dgm:t>
    </dgm:pt>
    <dgm:pt modelId="{FEC97702-E16B-4F5C-AD69-D5EA2BF4AC8A}">
      <dgm:prSet/>
      <dgm:spPr/>
      <dgm:t>
        <a:bodyPr/>
        <a:lstStyle/>
        <a:p>
          <a:r>
            <a:rPr lang="en-US" dirty="0"/>
            <a:t>2:</a:t>
          </a:r>
        </a:p>
      </dgm:t>
    </dgm:pt>
    <dgm:pt modelId="{34F52517-DAA5-4E43-8F51-86F9A65D76F6}" type="sibTrans" cxnId="{00188557-90E6-4AD6-B2A0-4571164102B4}">
      <dgm:prSet/>
      <dgm:spPr/>
      <dgm:t>
        <a:bodyPr/>
        <a:lstStyle/>
        <a:p>
          <a:endParaRPr lang="en-US"/>
        </a:p>
      </dgm:t>
    </dgm:pt>
    <dgm:pt modelId="{75A17823-0C60-4612-827C-BB796FE4224F}" type="parTrans" cxnId="{00188557-90E6-4AD6-B2A0-4571164102B4}">
      <dgm:prSet/>
      <dgm:spPr/>
      <dgm:t>
        <a:bodyPr/>
        <a:lstStyle/>
        <a:p>
          <a:endParaRPr lang="en-US"/>
        </a:p>
      </dgm:t>
    </dgm:pt>
    <dgm:pt modelId="{60749DB6-F5DC-444B-90DA-579403826503}">
      <dgm:prSet/>
      <dgm:spPr/>
      <dgm:t>
        <a:bodyPr/>
        <a:lstStyle/>
        <a:p>
          <a:r>
            <a:rPr lang="en-US" dirty="0"/>
            <a:t>Solder the USB-C and JST connectors. These are supported by the outer case.</a:t>
          </a:r>
        </a:p>
      </dgm:t>
    </dgm:pt>
    <dgm:pt modelId="{C9D6A479-280B-4AD6-989E-AEEE535216B9}" type="sibTrans" cxnId="{C05F8A63-5000-42D3-98CE-BE5A81901BF2}">
      <dgm:prSet/>
      <dgm:spPr/>
      <dgm:t>
        <a:bodyPr/>
        <a:lstStyle/>
        <a:p>
          <a:endParaRPr lang="en-US"/>
        </a:p>
      </dgm:t>
    </dgm:pt>
    <dgm:pt modelId="{FC571C25-98F5-4748-A78D-B7751B631D94}" type="parTrans" cxnId="{C05F8A63-5000-42D3-98CE-BE5A81901BF2}">
      <dgm:prSet/>
      <dgm:spPr/>
      <dgm:t>
        <a:bodyPr/>
        <a:lstStyle/>
        <a:p>
          <a:endParaRPr lang="en-US"/>
        </a:p>
      </dgm:t>
    </dgm:pt>
    <dgm:pt modelId="{74856357-9248-4C26-9541-02F153D55B6E}">
      <dgm:prSet/>
      <dgm:spPr/>
      <dgm:t>
        <a:bodyPr/>
        <a:lstStyle/>
        <a:p>
          <a:r>
            <a:rPr lang="en-US" dirty="0"/>
            <a:t>3:</a:t>
          </a:r>
        </a:p>
      </dgm:t>
    </dgm:pt>
    <dgm:pt modelId="{0356B281-EF6B-4B78-B0D9-988BAB9E2095}" type="sibTrans" cxnId="{48A7062E-5FE8-4CAF-BBB2-561093907F47}">
      <dgm:prSet/>
      <dgm:spPr/>
      <dgm:t>
        <a:bodyPr/>
        <a:lstStyle/>
        <a:p>
          <a:endParaRPr lang="en-US"/>
        </a:p>
      </dgm:t>
    </dgm:pt>
    <dgm:pt modelId="{61AA7F83-456B-43F7-8531-CBCE0DD8CFC2}" type="parTrans" cxnId="{48A7062E-5FE8-4CAF-BBB2-561093907F47}">
      <dgm:prSet/>
      <dgm:spPr/>
      <dgm:t>
        <a:bodyPr/>
        <a:lstStyle/>
        <a:p>
          <a:endParaRPr lang="en-US"/>
        </a:p>
      </dgm:t>
    </dgm:pt>
    <dgm:pt modelId="{6AB9178D-E5A1-4003-9613-8751F6C3FAB4}">
      <dgm:prSet/>
      <dgm:spPr/>
      <dgm:t>
        <a:bodyPr/>
        <a:lstStyle/>
        <a:p>
          <a:r>
            <a:rPr lang="en-US" dirty="0"/>
            <a:t>Solder the larger components directly to the PCBs. The microcontroller and SDP chip should be elevated with pin headers.</a:t>
          </a:r>
        </a:p>
      </dgm:t>
    </dgm:pt>
    <dgm:pt modelId="{B1075E0C-F5EE-4786-A090-CFC7E1E20E45}" type="sibTrans" cxnId="{6598B226-BD6B-46BC-8ECE-80CA42F0D4EE}">
      <dgm:prSet/>
      <dgm:spPr/>
      <dgm:t>
        <a:bodyPr/>
        <a:lstStyle/>
        <a:p>
          <a:endParaRPr lang="en-US"/>
        </a:p>
      </dgm:t>
    </dgm:pt>
    <dgm:pt modelId="{C8D1D069-92FB-489C-93F1-B527A036D744}" type="parTrans" cxnId="{6598B226-BD6B-46BC-8ECE-80CA42F0D4EE}">
      <dgm:prSet/>
      <dgm:spPr/>
      <dgm:t>
        <a:bodyPr/>
        <a:lstStyle/>
        <a:p>
          <a:endParaRPr lang="en-US"/>
        </a:p>
      </dgm:t>
    </dgm:pt>
    <dgm:pt modelId="{982EFDB7-84CB-4A19-80F7-B83690C48A71}">
      <dgm:prSet/>
      <dgm:spPr/>
      <dgm:t>
        <a:bodyPr/>
        <a:lstStyle/>
        <a:p>
          <a:r>
            <a:rPr lang="en-US" dirty="0"/>
            <a:t>4:</a:t>
          </a:r>
        </a:p>
      </dgm:t>
    </dgm:pt>
    <dgm:pt modelId="{5F41517C-89DA-4E13-9921-44D622E220E7}" type="sibTrans" cxnId="{85867AB7-0AD5-4C0D-B610-BB68281EB900}">
      <dgm:prSet/>
      <dgm:spPr/>
      <dgm:t>
        <a:bodyPr/>
        <a:lstStyle/>
        <a:p>
          <a:endParaRPr lang="en-US"/>
        </a:p>
      </dgm:t>
    </dgm:pt>
    <dgm:pt modelId="{17D3BCB4-BEB6-4E2F-A656-DFE4F6ADC3D8}" type="parTrans" cxnId="{85867AB7-0AD5-4C0D-B610-BB68281EB900}">
      <dgm:prSet/>
      <dgm:spPr/>
      <dgm:t>
        <a:bodyPr/>
        <a:lstStyle/>
        <a:p>
          <a:endParaRPr lang="en-US"/>
        </a:p>
      </dgm:t>
    </dgm:pt>
    <dgm:pt modelId="{962DF030-705C-49B6-9F35-F0D14017AD96}">
      <dgm:prSet/>
      <dgm:spPr/>
      <dgm:t>
        <a:bodyPr/>
        <a:lstStyle/>
        <a:p>
          <a:r>
            <a:rPr lang="en-US" dirty="0"/>
            <a:t>Add the power switch. When done, connect the battery Glue/Sand as needed.</a:t>
          </a:r>
        </a:p>
      </dgm:t>
    </dgm:pt>
    <dgm:pt modelId="{1F5C4594-FDDC-4EEE-AF1A-467DD3E06BDF}" type="sibTrans" cxnId="{DE0DEC3C-F878-4D30-B3FA-4D3092D203AD}">
      <dgm:prSet/>
      <dgm:spPr/>
      <dgm:t>
        <a:bodyPr/>
        <a:lstStyle/>
        <a:p>
          <a:endParaRPr lang="en-US"/>
        </a:p>
      </dgm:t>
    </dgm:pt>
    <dgm:pt modelId="{3E38CBDB-6D04-419A-8AD2-F2B5C4CE701C}" type="parTrans" cxnId="{DE0DEC3C-F878-4D30-B3FA-4D3092D203AD}">
      <dgm:prSet/>
      <dgm:spPr/>
      <dgm:t>
        <a:bodyPr/>
        <a:lstStyle/>
        <a:p>
          <a:endParaRPr lang="en-US"/>
        </a:p>
      </dgm:t>
    </dgm:pt>
    <dgm:pt modelId="{778E796F-DAD1-8F43-9162-9B9F651A4CC4}" type="pres">
      <dgm:prSet presAssocID="{B2E4F67D-F787-43D6-8BCA-D4AD15E0284E}" presName="Name0" presStyleCnt="0">
        <dgm:presLayoutVars>
          <dgm:dir/>
          <dgm:animLvl val="lvl"/>
          <dgm:resizeHandles val="exact"/>
        </dgm:presLayoutVars>
      </dgm:prSet>
      <dgm:spPr/>
    </dgm:pt>
    <dgm:pt modelId="{7709590C-803E-B44A-90C9-D06215E67F61}" type="pres">
      <dgm:prSet presAssocID="{26F45D16-BFF7-45EB-8E4E-E60528A73D07}" presName="linNode" presStyleCnt="0"/>
      <dgm:spPr/>
    </dgm:pt>
    <dgm:pt modelId="{7A64B28A-B874-A141-9763-FBF2E9D93632}" type="pres">
      <dgm:prSet presAssocID="{26F45D16-BFF7-45EB-8E4E-E60528A73D07}" presName="parentText" presStyleLbl="solidFgAcc1" presStyleIdx="0" presStyleCnt="4">
        <dgm:presLayoutVars>
          <dgm:chMax val="1"/>
          <dgm:bulletEnabled/>
        </dgm:presLayoutVars>
      </dgm:prSet>
      <dgm:spPr/>
    </dgm:pt>
    <dgm:pt modelId="{4B5A4AF1-00BD-2D40-9A52-6090DC6DA0A3}" type="pres">
      <dgm:prSet presAssocID="{26F45D16-BFF7-45EB-8E4E-E60528A73D07}" presName="descendantText" presStyleLbl="alignNode1" presStyleIdx="0" presStyleCnt="4">
        <dgm:presLayoutVars>
          <dgm:bulletEnabled/>
        </dgm:presLayoutVars>
      </dgm:prSet>
      <dgm:spPr/>
    </dgm:pt>
    <dgm:pt modelId="{1D0CD4AE-E081-9A42-88C0-4A96DB7B098D}" type="pres">
      <dgm:prSet presAssocID="{77BCCC84-5942-438F-9476-C9604998D545}" presName="sp" presStyleCnt="0"/>
      <dgm:spPr/>
    </dgm:pt>
    <dgm:pt modelId="{1EE03995-9BC2-5F49-B534-AAD04136853F}" type="pres">
      <dgm:prSet presAssocID="{FEC97702-E16B-4F5C-AD69-D5EA2BF4AC8A}" presName="linNode" presStyleCnt="0"/>
      <dgm:spPr/>
    </dgm:pt>
    <dgm:pt modelId="{012374EB-8466-FB40-A7C0-037F0E03457A}" type="pres">
      <dgm:prSet presAssocID="{FEC97702-E16B-4F5C-AD69-D5EA2BF4AC8A}" presName="parentText" presStyleLbl="solidFgAcc1" presStyleIdx="1" presStyleCnt="4">
        <dgm:presLayoutVars>
          <dgm:chMax val="1"/>
          <dgm:bulletEnabled/>
        </dgm:presLayoutVars>
      </dgm:prSet>
      <dgm:spPr/>
    </dgm:pt>
    <dgm:pt modelId="{86EAA320-AE03-4748-8E12-7AB589C178CE}" type="pres">
      <dgm:prSet presAssocID="{FEC97702-E16B-4F5C-AD69-D5EA2BF4AC8A}" presName="descendantText" presStyleLbl="alignNode1" presStyleIdx="1" presStyleCnt="4">
        <dgm:presLayoutVars>
          <dgm:bulletEnabled/>
        </dgm:presLayoutVars>
      </dgm:prSet>
      <dgm:spPr/>
    </dgm:pt>
    <dgm:pt modelId="{C2352D25-2889-D74E-927A-F454FCFA1B97}" type="pres">
      <dgm:prSet presAssocID="{34F52517-DAA5-4E43-8F51-86F9A65D76F6}" presName="sp" presStyleCnt="0"/>
      <dgm:spPr/>
    </dgm:pt>
    <dgm:pt modelId="{78CB4F30-8DFD-D241-B66C-30622184847A}" type="pres">
      <dgm:prSet presAssocID="{74856357-9248-4C26-9541-02F153D55B6E}" presName="linNode" presStyleCnt="0"/>
      <dgm:spPr/>
    </dgm:pt>
    <dgm:pt modelId="{F248407D-E7A1-F44F-8C92-271A03122BAB}" type="pres">
      <dgm:prSet presAssocID="{74856357-9248-4C26-9541-02F153D55B6E}" presName="parentText" presStyleLbl="solidFgAcc1" presStyleIdx="2" presStyleCnt="4">
        <dgm:presLayoutVars>
          <dgm:chMax val="1"/>
          <dgm:bulletEnabled/>
        </dgm:presLayoutVars>
      </dgm:prSet>
      <dgm:spPr/>
    </dgm:pt>
    <dgm:pt modelId="{A795C77A-9C76-6C4A-93E2-CD0BD77D1553}" type="pres">
      <dgm:prSet presAssocID="{74856357-9248-4C26-9541-02F153D55B6E}" presName="descendantText" presStyleLbl="alignNode1" presStyleIdx="2" presStyleCnt="4">
        <dgm:presLayoutVars>
          <dgm:bulletEnabled/>
        </dgm:presLayoutVars>
      </dgm:prSet>
      <dgm:spPr/>
    </dgm:pt>
    <dgm:pt modelId="{D6FD7706-518C-FA40-B9F4-0C596AC1AB9B}" type="pres">
      <dgm:prSet presAssocID="{0356B281-EF6B-4B78-B0D9-988BAB9E2095}" presName="sp" presStyleCnt="0"/>
      <dgm:spPr/>
    </dgm:pt>
    <dgm:pt modelId="{03389A28-E70F-674C-B1FC-448226165BE0}" type="pres">
      <dgm:prSet presAssocID="{982EFDB7-84CB-4A19-80F7-B83690C48A71}" presName="linNode" presStyleCnt="0"/>
      <dgm:spPr/>
    </dgm:pt>
    <dgm:pt modelId="{C7B62210-6FE8-6844-AA90-2DAAE7EDC3D1}" type="pres">
      <dgm:prSet presAssocID="{982EFDB7-84CB-4A19-80F7-B83690C48A71}" presName="parentText" presStyleLbl="solidFgAcc1" presStyleIdx="3" presStyleCnt="4">
        <dgm:presLayoutVars>
          <dgm:chMax val="1"/>
          <dgm:bulletEnabled/>
        </dgm:presLayoutVars>
      </dgm:prSet>
      <dgm:spPr/>
    </dgm:pt>
    <dgm:pt modelId="{124F5DD2-FB63-294E-86E7-1C2A5A9BB30F}" type="pres">
      <dgm:prSet presAssocID="{982EFDB7-84CB-4A19-80F7-B83690C48A71}" presName="descendantText" presStyleLbl="alignNode1" presStyleIdx="3" presStyleCnt="4">
        <dgm:presLayoutVars>
          <dgm:bulletEnabled/>
        </dgm:presLayoutVars>
      </dgm:prSet>
      <dgm:spPr/>
    </dgm:pt>
  </dgm:ptLst>
  <dgm:cxnLst>
    <dgm:cxn modelId="{D829391B-FA3B-BD4D-8085-2F9642F21BF6}" type="presOf" srcId="{FEC97702-E16B-4F5C-AD69-D5EA2BF4AC8A}" destId="{012374EB-8466-FB40-A7C0-037F0E03457A}" srcOrd="0" destOrd="0" presId="urn:microsoft.com/office/officeart/2016/7/layout/VerticalHollowActionList"/>
    <dgm:cxn modelId="{6598B226-BD6B-46BC-8ECE-80CA42F0D4EE}" srcId="{74856357-9248-4C26-9541-02F153D55B6E}" destId="{6AB9178D-E5A1-4003-9613-8751F6C3FAB4}" srcOrd="0" destOrd="0" parTransId="{C8D1D069-92FB-489C-93F1-B527A036D744}" sibTransId="{B1075E0C-F5EE-4786-A090-CFC7E1E20E45}"/>
    <dgm:cxn modelId="{48A7062E-5FE8-4CAF-BBB2-561093907F47}" srcId="{B2E4F67D-F787-43D6-8BCA-D4AD15E0284E}" destId="{74856357-9248-4C26-9541-02F153D55B6E}" srcOrd="2" destOrd="0" parTransId="{61AA7F83-456B-43F7-8531-CBCE0DD8CFC2}" sibTransId="{0356B281-EF6B-4B78-B0D9-988BAB9E2095}"/>
    <dgm:cxn modelId="{75053531-F8A3-004F-AFFC-FDBD385692D4}" type="presOf" srcId="{982EFDB7-84CB-4A19-80F7-B83690C48A71}" destId="{C7B62210-6FE8-6844-AA90-2DAAE7EDC3D1}" srcOrd="0" destOrd="0" presId="urn:microsoft.com/office/officeart/2016/7/layout/VerticalHollowActionList"/>
    <dgm:cxn modelId="{DE0DEC3C-F878-4D30-B3FA-4D3092D203AD}" srcId="{982EFDB7-84CB-4A19-80F7-B83690C48A71}" destId="{962DF030-705C-49B6-9F35-F0D14017AD96}" srcOrd="0" destOrd="0" parTransId="{3E38CBDB-6D04-419A-8AD2-F2B5C4CE701C}" sibTransId="{1F5C4594-FDDC-4EEE-AF1A-467DD3E06BDF}"/>
    <dgm:cxn modelId="{96940E48-2A05-744A-812A-A8951E1EECC1}" type="presOf" srcId="{B2E4F67D-F787-43D6-8BCA-D4AD15E0284E}" destId="{778E796F-DAD1-8F43-9162-9B9F651A4CC4}" srcOrd="0" destOrd="0" presId="urn:microsoft.com/office/officeart/2016/7/layout/VerticalHollowActionList"/>
    <dgm:cxn modelId="{3E3ACE52-3C37-9148-B5ED-4E55E7688D80}" type="presOf" srcId="{74856357-9248-4C26-9541-02F153D55B6E}" destId="{F248407D-E7A1-F44F-8C92-271A03122BAB}" srcOrd="0" destOrd="0" presId="urn:microsoft.com/office/officeart/2016/7/layout/VerticalHollowActionList"/>
    <dgm:cxn modelId="{00188557-90E6-4AD6-B2A0-4571164102B4}" srcId="{B2E4F67D-F787-43D6-8BCA-D4AD15E0284E}" destId="{FEC97702-E16B-4F5C-AD69-D5EA2BF4AC8A}" srcOrd="1" destOrd="0" parTransId="{75A17823-0C60-4612-827C-BB796FE4224F}" sibTransId="{34F52517-DAA5-4E43-8F51-86F9A65D76F6}"/>
    <dgm:cxn modelId="{C05F8A63-5000-42D3-98CE-BE5A81901BF2}" srcId="{FEC97702-E16B-4F5C-AD69-D5EA2BF4AC8A}" destId="{60749DB6-F5DC-444B-90DA-579403826503}" srcOrd="0" destOrd="0" parTransId="{FC571C25-98F5-4748-A78D-B7751B631D94}" sibTransId="{C9D6A479-280B-4AD6-989E-AEEE535216B9}"/>
    <dgm:cxn modelId="{59DFA871-70A0-CA41-B5A0-862F21ACDDF2}" type="presOf" srcId="{962DF030-705C-49B6-9F35-F0D14017AD96}" destId="{124F5DD2-FB63-294E-86E7-1C2A5A9BB30F}" srcOrd="0" destOrd="0" presId="urn:microsoft.com/office/officeart/2016/7/layout/VerticalHollowActionList"/>
    <dgm:cxn modelId="{EE784095-4870-F345-8292-3478AFAAEC48}" type="presOf" srcId="{207ACD55-07D6-4DAE-BB62-9B707D75CC56}" destId="{4B5A4AF1-00BD-2D40-9A52-6090DC6DA0A3}" srcOrd="0" destOrd="0" presId="urn:microsoft.com/office/officeart/2016/7/layout/VerticalHollowActionList"/>
    <dgm:cxn modelId="{905513A9-0D25-4264-BCAA-CBBD23FBA330}" srcId="{26F45D16-BFF7-45EB-8E4E-E60528A73D07}" destId="{207ACD55-07D6-4DAE-BB62-9B707D75CC56}" srcOrd="0" destOrd="0" parTransId="{476B7D4F-8576-428B-8095-CD753CA471DD}" sibTransId="{E634C1E3-7D63-41BF-B52A-7DB5894E4178}"/>
    <dgm:cxn modelId="{85867AB7-0AD5-4C0D-B610-BB68281EB900}" srcId="{B2E4F67D-F787-43D6-8BCA-D4AD15E0284E}" destId="{982EFDB7-84CB-4A19-80F7-B83690C48A71}" srcOrd="3" destOrd="0" parTransId="{17D3BCB4-BEB6-4E2F-A656-DFE4F6ADC3D8}" sibTransId="{5F41517C-89DA-4E13-9921-44D622E220E7}"/>
    <dgm:cxn modelId="{855F02BE-6897-CD44-AB18-0044CED15C2F}" type="presOf" srcId="{26F45D16-BFF7-45EB-8E4E-E60528A73D07}" destId="{7A64B28A-B874-A141-9763-FBF2E9D93632}" srcOrd="0" destOrd="0" presId="urn:microsoft.com/office/officeart/2016/7/layout/VerticalHollowActionList"/>
    <dgm:cxn modelId="{A5F32FC7-0162-C84C-89C4-CF36E6A27C40}" type="presOf" srcId="{6AB9178D-E5A1-4003-9613-8751F6C3FAB4}" destId="{A795C77A-9C76-6C4A-93E2-CD0BD77D1553}" srcOrd="0" destOrd="0" presId="urn:microsoft.com/office/officeart/2016/7/layout/VerticalHollowActionList"/>
    <dgm:cxn modelId="{0724F2CD-9B53-41B3-9992-AA3FF6EDF7D2}" srcId="{B2E4F67D-F787-43D6-8BCA-D4AD15E0284E}" destId="{26F45D16-BFF7-45EB-8E4E-E60528A73D07}" srcOrd="0" destOrd="0" parTransId="{EC82D687-8DFE-4C28-B553-D4533BB1B66B}" sibTransId="{77BCCC84-5942-438F-9476-C9604998D545}"/>
    <dgm:cxn modelId="{99D18AE1-1DD1-8B4B-9EF0-FC785C13E63B}" type="presOf" srcId="{60749DB6-F5DC-444B-90DA-579403826503}" destId="{86EAA320-AE03-4748-8E12-7AB589C178CE}" srcOrd="0" destOrd="0" presId="urn:microsoft.com/office/officeart/2016/7/layout/VerticalHollowActionList"/>
    <dgm:cxn modelId="{328EFFDC-E5AE-6748-991C-656E5A3A2D03}" type="presParOf" srcId="{778E796F-DAD1-8F43-9162-9B9F651A4CC4}" destId="{7709590C-803E-B44A-90C9-D06215E67F61}" srcOrd="0" destOrd="0" presId="urn:microsoft.com/office/officeart/2016/7/layout/VerticalHollowActionList"/>
    <dgm:cxn modelId="{D01A51B3-1CED-EE4F-ACDB-65730DA2B526}" type="presParOf" srcId="{7709590C-803E-B44A-90C9-D06215E67F61}" destId="{7A64B28A-B874-A141-9763-FBF2E9D93632}" srcOrd="0" destOrd="0" presId="urn:microsoft.com/office/officeart/2016/7/layout/VerticalHollowActionList"/>
    <dgm:cxn modelId="{873FE3C7-402D-7C40-A970-EFC0EE638A8C}" type="presParOf" srcId="{7709590C-803E-B44A-90C9-D06215E67F61}" destId="{4B5A4AF1-00BD-2D40-9A52-6090DC6DA0A3}" srcOrd="1" destOrd="0" presId="urn:microsoft.com/office/officeart/2016/7/layout/VerticalHollowActionList"/>
    <dgm:cxn modelId="{EF50611F-572D-9546-A6BD-65CDC8CB3817}" type="presParOf" srcId="{778E796F-DAD1-8F43-9162-9B9F651A4CC4}" destId="{1D0CD4AE-E081-9A42-88C0-4A96DB7B098D}" srcOrd="1" destOrd="0" presId="urn:microsoft.com/office/officeart/2016/7/layout/VerticalHollowActionList"/>
    <dgm:cxn modelId="{46875B7A-3CB5-D441-91CF-D079BE026A30}" type="presParOf" srcId="{778E796F-DAD1-8F43-9162-9B9F651A4CC4}" destId="{1EE03995-9BC2-5F49-B534-AAD04136853F}" srcOrd="2" destOrd="0" presId="urn:microsoft.com/office/officeart/2016/7/layout/VerticalHollowActionList"/>
    <dgm:cxn modelId="{DFEF59DC-178D-D642-913A-390E5DE22C4B}" type="presParOf" srcId="{1EE03995-9BC2-5F49-B534-AAD04136853F}" destId="{012374EB-8466-FB40-A7C0-037F0E03457A}" srcOrd="0" destOrd="0" presId="urn:microsoft.com/office/officeart/2016/7/layout/VerticalHollowActionList"/>
    <dgm:cxn modelId="{A70A6B25-A216-1F4C-8741-79D5E694E7E9}" type="presParOf" srcId="{1EE03995-9BC2-5F49-B534-AAD04136853F}" destId="{86EAA320-AE03-4748-8E12-7AB589C178CE}" srcOrd="1" destOrd="0" presId="urn:microsoft.com/office/officeart/2016/7/layout/VerticalHollowActionList"/>
    <dgm:cxn modelId="{AE404620-7C05-5B4E-9024-EC795E664201}" type="presParOf" srcId="{778E796F-DAD1-8F43-9162-9B9F651A4CC4}" destId="{C2352D25-2889-D74E-927A-F454FCFA1B97}" srcOrd="3" destOrd="0" presId="urn:microsoft.com/office/officeart/2016/7/layout/VerticalHollowActionList"/>
    <dgm:cxn modelId="{5CA8E275-62D2-6B41-8B2F-5CEAA0DEA25A}" type="presParOf" srcId="{778E796F-DAD1-8F43-9162-9B9F651A4CC4}" destId="{78CB4F30-8DFD-D241-B66C-30622184847A}" srcOrd="4" destOrd="0" presId="urn:microsoft.com/office/officeart/2016/7/layout/VerticalHollowActionList"/>
    <dgm:cxn modelId="{0F40EB79-9008-674A-AB1D-9776669732BD}" type="presParOf" srcId="{78CB4F30-8DFD-D241-B66C-30622184847A}" destId="{F248407D-E7A1-F44F-8C92-271A03122BAB}" srcOrd="0" destOrd="0" presId="urn:microsoft.com/office/officeart/2016/7/layout/VerticalHollowActionList"/>
    <dgm:cxn modelId="{A420F95A-CF59-F941-8D7C-2D887192D290}" type="presParOf" srcId="{78CB4F30-8DFD-D241-B66C-30622184847A}" destId="{A795C77A-9C76-6C4A-93E2-CD0BD77D1553}" srcOrd="1" destOrd="0" presId="urn:microsoft.com/office/officeart/2016/7/layout/VerticalHollowActionList"/>
    <dgm:cxn modelId="{46A8E676-F0E9-FE48-8050-D28E5D63AF17}" type="presParOf" srcId="{778E796F-DAD1-8F43-9162-9B9F651A4CC4}" destId="{D6FD7706-518C-FA40-B9F4-0C596AC1AB9B}" srcOrd="5" destOrd="0" presId="urn:microsoft.com/office/officeart/2016/7/layout/VerticalHollowActionList"/>
    <dgm:cxn modelId="{A14336F0-CF0F-6540-9DB5-A297A8414FA8}" type="presParOf" srcId="{778E796F-DAD1-8F43-9162-9B9F651A4CC4}" destId="{03389A28-E70F-674C-B1FC-448226165BE0}" srcOrd="6" destOrd="0" presId="urn:microsoft.com/office/officeart/2016/7/layout/VerticalHollowActionList"/>
    <dgm:cxn modelId="{B72D3149-DEF6-5543-8811-79AE569531A3}" type="presParOf" srcId="{03389A28-E70F-674C-B1FC-448226165BE0}" destId="{C7B62210-6FE8-6844-AA90-2DAAE7EDC3D1}" srcOrd="0" destOrd="0" presId="urn:microsoft.com/office/officeart/2016/7/layout/VerticalHollowActionList"/>
    <dgm:cxn modelId="{022B9FC3-C2A9-A041-A8CA-F6DC5E7B558B}" type="presParOf" srcId="{03389A28-E70F-674C-B1FC-448226165BE0}" destId="{124F5DD2-FB63-294E-86E7-1C2A5A9BB30F}" srcOrd="1" destOrd="0" presId="urn:microsoft.com/office/officeart/2016/7/layout/VerticalHollowAction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26232C-896C-453F-A94E-EA6C1A57C706}">
      <dgm:prSet/>
      <dgm:spPr/>
      <dgm:t>
        <a:bodyPr/>
        <a:lstStyle/>
        <a:p>
          <a:r>
            <a:rPr lang="en-US" b="0" i="0" dirty="0"/>
            <a:t>Cyberinet units will be available for purchase at a future date.</a:t>
          </a:r>
          <a:endParaRPr lang="en-US" dirty="0"/>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All materials are open-source.</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dirty="0"/>
            <a:t>A person can build their own unit using the online resources.</a:t>
          </a: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6722543-46DA-FA44-B1DB-97424D5EE96C}" type="pres">
      <dgm:prSet presAssocID="{8046CED2-4B93-4D06-BC7B-4CED9C74B389}" presName="hierChild1" presStyleCnt="0">
        <dgm:presLayoutVars>
          <dgm:chPref val="1"/>
          <dgm:dir/>
          <dgm:animOne val="branch"/>
          <dgm:animLvl val="lvl"/>
          <dgm:resizeHandles/>
        </dgm:presLayoutVars>
      </dgm:prSet>
      <dgm:spPr/>
    </dgm:pt>
    <dgm:pt modelId="{74D5A910-92C0-1C4D-B514-CC54E70BDA28}" type="pres">
      <dgm:prSet presAssocID="{A826232C-896C-453F-A94E-EA6C1A57C706}" presName="hierRoot1" presStyleCnt="0"/>
      <dgm:spPr/>
    </dgm:pt>
    <dgm:pt modelId="{9678027C-00B8-3545-A045-70C910897CEF}" type="pres">
      <dgm:prSet presAssocID="{A826232C-896C-453F-A94E-EA6C1A57C706}" presName="composite" presStyleCnt="0"/>
      <dgm:spPr/>
    </dgm:pt>
    <dgm:pt modelId="{DFB12944-C429-0246-97B4-855BCF7C06C7}" type="pres">
      <dgm:prSet presAssocID="{A826232C-896C-453F-A94E-EA6C1A57C706}" presName="background" presStyleLbl="node0" presStyleIdx="0" presStyleCnt="3"/>
      <dgm:spPr/>
    </dgm:pt>
    <dgm:pt modelId="{6CECB30F-2FE3-634C-9083-948C8D794192}" type="pres">
      <dgm:prSet presAssocID="{A826232C-896C-453F-A94E-EA6C1A57C706}" presName="text" presStyleLbl="fgAcc0" presStyleIdx="0" presStyleCnt="3">
        <dgm:presLayoutVars>
          <dgm:chPref val="3"/>
        </dgm:presLayoutVars>
      </dgm:prSet>
      <dgm:spPr/>
    </dgm:pt>
    <dgm:pt modelId="{E9BF781A-D6E8-824E-9A7C-B0455E94AE16}" type="pres">
      <dgm:prSet presAssocID="{A826232C-896C-453F-A94E-EA6C1A57C706}" presName="hierChild2" presStyleCnt="0"/>
      <dgm:spPr/>
    </dgm:pt>
    <dgm:pt modelId="{B76D1F3E-ED1E-7146-8BCB-AE24A4EC3550}" type="pres">
      <dgm:prSet presAssocID="{CF316C1D-60A2-45A4-ABE0-3D3C75D81C48}" presName="hierRoot1" presStyleCnt="0"/>
      <dgm:spPr/>
    </dgm:pt>
    <dgm:pt modelId="{C6E370F7-F43F-3A43-B1D8-B1A8D9CEB811}" type="pres">
      <dgm:prSet presAssocID="{CF316C1D-60A2-45A4-ABE0-3D3C75D81C48}" presName="composite" presStyleCnt="0"/>
      <dgm:spPr/>
    </dgm:pt>
    <dgm:pt modelId="{C97F450A-BB62-2D43-8860-92995D3B910A}" type="pres">
      <dgm:prSet presAssocID="{CF316C1D-60A2-45A4-ABE0-3D3C75D81C48}" presName="background" presStyleLbl="node0" presStyleIdx="1" presStyleCnt="3"/>
      <dgm:spPr/>
    </dgm:pt>
    <dgm:pt modelId="{54EF1D12-C3F5-C446-957C-5D1488A6C246}" type="pres">
      <dgm:prSet presAssocID="{CF316C1D-60A2-45A4-ABE0-3D3C75D81C48}" presName="text" presStyleLbl="fgAcc0" presStyleIdx="1" presStyleCnt="3">
        <dgm:presLayoutVars>
          <dgm:chPref val="3"/>
        </dgm:presLayoutVars>
      </dgm:prSet>
      <dgm:spPr/>
    </dgm:pt>
    <dgm:pt modelId="{835819C4-C97C-1F41-A8AE-53D8804A8B0C}" type="pres">
      <dgm:prSet presAssocID="{CF316C1D-60A2-45A4-ABE0-3D3C75D81C48}" presName="hierChild2" presStyleCnt="0"/>
      <dgm:spPr/>
    </dgm:pt>
    <dgm:pt modelId="{18AC9422-BE6F-8149-A57B-8588C27F844C}" type="pres">
      <dgm:prSet presAssocID="{47ED2933-789B-40BB-88C0-FBB0F08EB365}" presName="hierRoot1" presStyleCnt="0"/>
      <dgm:spPr/>
    </dgm:pt>
    <dgm:pt modelId="{AF972B27-614B-4742-8A83-E8F1A2F4FD87}" type="pres">
      <dgm:prSet presAssocID="{47ED2933-789B-40BB-88C0-FBB0F08EB365}" presName="composite" presStyleCnt="0"/>
      <dgm:spPr/>
    </dgm:pt>
    <dgm:pt modelId="{9F8AC5F1-D8D3-E947-B1BB-B8FFE04FBC60}" type="pres">
      <dgm:prSet presAssocID="{47ED2933-789B-40BB-88C0-FBB0F08EB365}" presName="background" presStyleLbl="node0" presStyleIdx="2" presStyleCnt="3"/>
      <dgm:spPr/>
    </dgm:pt>
    <dgm:pt modelId="{0D92848F-57C8-014F-88C9-36D696B68E5C}" type="pres">
      <dgm:prSet presAssocID="{47ED2933-789B-40BB-88C0-FBB0F08EB365}" presName="text" presStyleLbl="fgAcc0" presStyleIdx="2" presStyleCnt="3">
        <dgm:presLayoutVars>
          <dgm:chPref val="3"/>
        </dgm:presLayoutVars>
      </dgm:prSet>
      <dgm:spPr/>
    </dgm:pt>
    <dgm:pt modelId="{A3670275-1824-2541-9B04-FD9E5E998163}" type="pres">
      <dgm:prSet presAssocID="{47ED2933-789B-40BB-88C0-FBB0F08EB365}" presName="hierChild2" presStyleCnt="0"/>
      <dgm:spPr/>
    </dgm:pt>
  </dgm:ptLst>
  <dgm:cxnLst>
    <dgm:cxn modelId="{FB03D00D-2759-4820-8641-99659BDC0689}" srcId="{8046CED2-4B93-4D06-BC7B-4CED9C74B389}" destId="{CF316C1D-60A2-45A4-ABE0-3D3C75D81C48}" srcOrd="1" destOrd="0" parTransId="{1899151F-59F0-442E-819F-AD0D8A303790}" sibTransId="{F1B2DB2D-B18E-476C-83DC-82A90FFB5205}"/>
    <dgm:cxn modelId="{5FD5B123-C158-4D48-81A4-7F91362CE0CA}" type="presOf" srcId="{8046CED2-4B93-4D06-BC7B-4CED9C74B389}" destId="{16722543-46DA-FA44-B1DB-97424D5EE96C}" srcOrd="0" destOrd="0" presId="urn:microsoft.com/office/officeart/2005/8/layout/hierarchy1"/>
    <dgm:cxn modelId="{DB736143-EA38-4062-BE53-F1859C6B2E95}" srcId="{8046CED2-4B93-4D06-BC7B-4CED9C74B389}" destId="{47ED2933-789B-40BB-88C0-FBB0F08EB365}" srcOrd="2" destOrd="0" parTransId="{300902FF-8FD8-442E-A028-D646708ED92E}" sibTransId="{62C632D8-DFDD-4F71-ABD7-773275B31292}"/>
    <dgm:cxn modelId="{9EF7A3BC-00E0-442C-9C62-D0B13FA17F81}" srcId="{8046CED2-4B93-4D06-BC7B-4CED9C74B389}" destId="{A826232C-896C-453F-A94E-EA6C1A57C706}" srcOrd="0" destOrd="0" parTransId="{32818100-63CC-4B34-90F9-AE587B45F4B5}" sibTransId="{E9E95A60-7AAD-499D-B271-0300022F72D4}"/>
    <dgm:cxn modelId="{05033FBF-6236-EA46-AA46-CFB0DB016CF9}" type="presOf" srcId="{47ED2933-789B-40BB-88C0-FBB0F08EB365}" destId="{0D92848F-57C8-014F-88C9-36D696B68E5C}" srcOrd="0" destOrd="0" presId="urn:microsoft.com/office/officeart/2005/8/layout/hierarchy1"/>
    <dgm:cxn modelId="{D1AE93C9-DB27-4840-A3AB-FE5D1E78B287}" type="presOf" srcId="{A826232C-896C-453F-A94E-EA6C1A57C706}" destId="{6CECB30F-2FE3-634C-9083-948C8D794192}" srcOrd="0" destOrd="0" presId="urn:microsoft.com/office/officeart/2005/8/layout/hierarchy1"/>
    <dgm:cxn modelId="{0C2F6BFE-BD9E-2246-B7C6-8B95D72BD0E8}" type="presOf" srcId="{CF316C1D-60A2-45A4-ABE0-3D3C75D81C48}" destId="{54EF1D12-C3F5-C446-957C-5D1488A6C246}" srcOrd="0" destOrd="0" presId="urn:microsoft.com/office/officeart/2005/8/layout/hierarchy1"/>
    <dgm:cxn modelId="{B8FA18DB-CDAA-184F-9938-0B0B949FCEA0}" type="presParOf" srcId="{16722543-46DA-FA44-B1DB-97424D5EE96C}" destId="{74D5A910-92C0-1C4D-B514-CC54E70BDA28}" srcOrd="0" destOrd="0" presId="urn:microsoft.com/office/officeart/2005/8/layout/hierarchy1"/>
    <dgm:cxn modelId="{F30C2CAB-9233-3E4C-89D6-7F649B9F9721}" type="presParOf" srcId="{74D5A910-92C0-1C4D-B514-CC54E70BDA28}" destId="{9678027C-00B8-3545-A045-70C910897CEF}" srcOrd="0" destOrd="0" presId="urn:microsoft.com/office/officeart/2005/8/layout/hierarchy1"/>
    <dgm:cxn modelId="{FB432FDB-7809-FD41-8EF0-0027406A3FFE}" type="presParOf" srcId="{9678027C-00B8-3545-A045-70C910897CEF}" destId="{DFB12944-C429-0246-97B4-855BCF7C06C7}" srcOrd="0" destOrd="0" presId="urn:microsoft.com/office/officeart/2005/8/layout/hierarchy1"/>
    <dgm:cxn modelId="{79E75B55-1479-2548-B19E-C33A75C19A7D}" type="presParOf" srcId="{9678027C-00B8-3545-A045-70C910897CEF}" destId="{6CECB30F-2FE3-634C-9083-948C8D794192}" srcOrd="1" destOrd="0" presId="urn:microsoft.com/office/officeart/2005/8/layout/hierarchy1"/>
    <dgm:cxn modelId="{E4B336ED-1423-004B-B7D0-1BC6C46A8A53}" type="presParOf" srcId="{74D5A910-92C0-1C4D-B514-CC54E70BDA28}" destId="{E9BF781A-D6E8-824E-9A7C-B0455E94AE16}" srcOrd="1" destOrd="0" presId="urn:microsoft.com/office/officeart/2005/8/layout/hierarchy1"/>
    <dgm:cxn modelId="{7381B426-C00D-7F47-A2CC-A9CDC3A44D6A}" type="presParOf" srcId="{16722543-46DA-FA44-B1DB-97424D5EE96C}" destId="{B76D1F3E-ED1E-7146-8BCB-AE24A4EC3550}" srcOrd="1" destOrd="0" presId="urn:microsoft.com/office/officeart/2005/8/layout/hierarchy1"/>
    <dgm:cxn modelId="{D354F7DB-3E0D-DB43-BC6B-DA966696E5ED}" type="presParOf" srcId="{B76D1F3E-ED1E-7146-8BCB-AE24A4EC3550}" destId="{C6E370F7-F43F-3A43-B1D8-B1A8D9CEB811}" srcOrd="0" destOrd="0" presId="urn:microsoft.com/office/officeart/2005/8/layout/hierarchy1"/>
    <dgm:cxn modelId="{ABA17616-20AB-8542-91D4-692F6577B0BF}" type="presParOf" srcId="{C6E370F7-F43F-3A43-B1D8-B1A8D9CEB811}" destId="{C97F450A-BB62-2D43-8860-92995D3B910A}" srcOrd="0" destOrd="0" presId="urn:microsoft.com/office/officeart/2005/8/layout/hierarchy1"/>
    <dgm:cxn modelId="{CADF0394-4162-B440-8187-E56B7EE9CC51}" type="presParOf" srcId="{C6E370F7-F43F-3A43-B1D8-B1A8D9CEB811}" destId="{54EF1D12-C3F5-C446-957C-5D1488A6C246}" srcOrd="1" destOrd="0" presId="urn:microsoft.com/office/officeart/2005/8/layout/hierarchy1"/>
    <dgm:cxn modelId="{A993365D-A02A-F144-AB52-8C52CA8DA589}" type="presParOf" srcId="{B76D1F3E-ED1E-7146-8BCB-AE24A4EC3550}" destId="{835819C4-C97C-1F41-A8AE-53D8804A8B0C}" srcOrd="1" destOrd="0" presId="urn:microsoft.com/office/officeart/2005/8/layout/hierarchy1"/>
    <dgm:cxn modelId="{06222281-1D8D-354D-A581-2FE782B59D5A}" type="presParOf" srcId="{16722543-46DA-FA44-B1DB-97424D5EE96C}" destId="{18AC9422-BE6F-8149-A57B-8588C27F844C}" srcOrd="2" destOrd="0" presId="urn:microsoft.com/office/officeart/2005/8/layout/hierarchy1"/>
    <dgm:cxn modelId="{1BB2D7C7-E558-274C-B8E2-E71EFA7AC306}" type="presParOf" srcId="{18AC9422-BE6F-8149-A57B-8588C27F844C}" destId="{AF972B27-614B-4742-8A83-E8F1A2F4FD87}" srcOrd="0" destOrd="0" presId="urn:microsoft.com/office/officeart/2005/8/layout/hierarchy1"/>
    <dgm:cxn modelId="{DF75C5CA-34DF-2E47-8A24-B5B7E1C91BD7}" type="presParOf" srcId="{AF972B27-614B-4742-8A83-E8F1A2F4FD87}" destId="{9F8AC5F1-D8D3-E947-B1BB-B8FFE04FBC60}" srcOrd="0" destOrd="0" presId="urn:microsoft.com/office/officeart/2005/8/layout/hierarchy1"/>
    <dgm:cxn modelId="{BD16FF2F-5917-5840-A9C9-9C4ADD5BD722}" type="presParOf" srcId="{AF972B27-614B-4742-8A83-E8F1A2F4FD87}" destId="{0D92848F-57C8-014F-88C9-36D696B68E5C}" srcOrd="1" destOrd="0" presId="urn:microsoft.com/office/officeart/2005/8/layout/hierarchy1"/>
    <dgm:cxn modelId="{B2316777-CCDB-EE42-871C-89B357854134}" type="presParOf" srcId="{18AC9422-BE6F-8149-A57B-8588C27F844C}" destId="{A3670275-1824-2541-9B04-FD9E5E99816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A4AF1-00BD-2D40-9A52-6090DC6DA0A3}">
      <dsp:nvSpPr>
        <dsp:cNvPr id="0" name=""/>
        <dsp:cNvSpPr/>
      </dsp:nvSpPr>
      <dsp:spPr>
        <a:xfrm>
          <a:off x="543163" y="1449"/>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Attach LEDs and Resistors (SMD Components) to the PCBs.</a:t>
          </a:r>
        </a:p>
      </dsp:txBody>
      <dsp:txXfrm>
        <a:off x="543163" y="1449"/>
        <a:ext cx="2172653" cy="750798"/>
      </dsp:txXfrm>
    </dsp:sp>
    <dsp:sp modelId="{7A64B28A-B874-A141-9763-FBF2E9D93632}">
      <dsp:nvSpPr>
        <dsp:cNvPr id="0" name=""/>
        <dsp:cNvSpPr/>
      </dsp:nvSpPr>
      <dsp:spPr>
        <a:xfrm>
          <a:off x="0" y="1449"/>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a:off x="0" y="1449"/>
        <a:ext cx="543163" cy="750798"/>
      </dsp:txXfrm>
    </dsp:sp>
    <dsp:sp modelId="{86EAA320-AE03-4748-8E12-7AB589C178CE}">
      <dsp:nvSpPr>
        <dsp:cNvPr id="0" name=""/>
        <dsp:cNvSpPr/>
      </dsp:nvSpPr>
      <dsp:spPr>
        <a:xfrm>
          <a:off x="543163" y="797295"/>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USB-C and JST connectors. These are supported by the outer case.</a:t>
          </a:r>
        </a:p>
      </dsp:txBody>
      <dsp:txXfrm>
        <a:off x="543163" y="797295"/>
        <a:ext cx="2172653" cy="750798"/>
      </dsp:txXfrm>
    </dsp:sp>
    <dsp:sp modelId="{012374EB-8466-FB40-A7C0-037F0E03457A}">
      <dsp:nvSpPr>
        <dsp:cNvPr id="0" name=""/>
        <dsp:cNvSpPr/>
      </dsp:nvSpPr>
      <dsp:spPr>
        <a:xfrm>
          <a:off x="0" y="797295"/>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a:off x="0" y="797295"/>
        <a:ext cx="543163" cy="750798"/>
      </dsp:txXfrm>
    </dsp:sp>
    <dsp:sp modelId="{A795C77A-9C76-6C4A-93E2-CD0BD77D1553}">
      <dsp:nvSpPr>
        <dsp:cNvPr id="0" name=""/>
        <dsp:cNvSpPr/>
      </dsp:nvSpPr>
      <dsp:spPr>
        <a:xfrm>
          <a:off x="543163" y="1593142"/>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larger components directly to the PCBs. The microcontroller and SDP chip should be elevated with pin headers.</a:t>
          </a:r>
        </a:p>
      </dsp:txBody>
      <dsp:txXfrm>
        <a:off x="543163" y="1593142"/>
        <a:ext cx="2172653" cy="750798"/>
      </dsp:txXfrm>
    </dsp:sp>
    <dsp:sp modelId="{F248407D-E7A1-F44F-8C92-271A03122BAB}">
      <dsp:nvSpPr>
        <dsp:cNvPr id="0" name=""/>
        <dsp:cNvSpPr/>
      </dsp:nvSpPr>
      <dsp:spPr>
        <a:xfrm>
          <a:off x="0" y="1593142"/>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a:off x="0" y="1593142"/>
        <a:ext cx="543163" cy="750798"/>
      </dsp:txXfrm>
    </dsp:sp>
    <dsp:sp modelId="{124F5DD2-FB63-294E-86E7-1C2A5A9BB30F}">
      <dsp:nvSpPr>
        <dsp:cNvPr id="0" name=""/>
        <dsp:cNvSpPr/>
      </dsp:nvSpPr>
      <dsp:spPr>
        <a:xfrm>
          <a:off x="543163" y="2388988"/>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Add the power switch. When done, connect the battery Glue/Sand as needed.</a:t>
          </a:r>
        </a:p>
      </dsp:txBody>
      <dsp:txXfrm>
        <a:off x="543163" y="2388988"/>
        <a:ext cx="2172653" cy="750798"/>
      </dsp:txXfrm>
    </dsp:sp>
    <dsp:sp modelId="{C7B62210-6FE8-6844-AA90-2DAAE7EDC3D1}">
      <dsp:nvSpPr>
        <dsp:cNvPr id="0" name=""/>
        <dsp:cNvSpPr/>
      </dsp:nvSpPr>
      <dsp:spPr>
        <a:xfrm>
          <a:off x="0" y="2388988"/>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a:off x="0" y="2388988"/>
        <a:ext cx="543163" cy="750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352" y="129617"/>
          <a:ext cx="879051" cy="879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3154"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3154" y="1441807"/>
        <a:ext cx="1953448" cy="1575000"/>
      </dsp:txXfrm>
    </dsp:sp>
    <dsp:sp modelId="{E4E70680-1689-438A-818B-0A864B9E3DE3}">
      <dsp:nvSpPr>
        <dsp:cNvPr id="0" name=""/>
        <dsp:cNvSpPr/>
      </dsp:nvSpPr>
      <dsp:spPr>
        <a:xfrm>
          <a:off x="2915655" y="129617"/>
          <a:ext cx="879051" cy="879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456"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456" y="1441807"/>
        <a:ext cx="1953448" cy="1575000"/>
      </dsp:txXfrm>
    </dsp:sp>
    <dsp:sp modelId="{57765741-A42C-4FF4-8D3B-255658D22019}">
      <dsp:nvSpPr>
        <dsp:cNvPr id="0" name=""/>
        <dsp:cNvSpPr/>
      </dsp:nvSpPr>
      <dsp:spPr>
        <a:xfrm>
          <a:off x="5210957" y="129617"/>
          <a:ext cx="879051" cy="879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758"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758" y="1441807"/>
        <a:ext cx="1953448"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12944-C429-0246-97B4-855BCF7C06C7}">
      <dsp:nvSpPr>
        <dsp:cNvPr id="0" name=""/>
        <dsp:cNvSpPr/>
      </dsp:nvSpPr>
      <dsp:spPr>
        <a:xfrm>
          <a:off x="0"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CB30F-2FE3-634C-9083-948C8D794192}">
      <dsp:nvSpPr>
        <dsp:cNvPr id="0" name=""/>
        <dsp:cNvSpPr/>
      </dsp:nvSpPr>
      <dsp:spPr>
        <a:xfrm>
          <a:off x="220414"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Cyberinet units will be available for purchase at a future date.</a:t>
          </a:r>
          <a:endParaRPr lang="en-US" sz="1700" kern="1200" dirty="0"/>
        </a:p>
      </dsp:txBody>
      <dsp:txXfrm>
        <a:off x="257308" y="1032919"/>
        <a:ext cx="1909942" cy="1185880"/>
      </dsp:txXfrm>
    </dsp:sp>
    <dsp:sp modelId="{C97F450A-BB62-2D43-8860-92995D3B910A}">
      <dsp:nvSpPr>
        <dsp:cNvPr id="0" name=""/>
        <dsp:cNvSpPr/>
      </dsp:nvSpPr>
      <dsp:spPr>
        <a:xfrm>
          <a:off x="2424559"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1D12-C3F5-C446-957C-5D1488A6C246}">
      <dsp:nvSpPr>
        <dsp:cNvPr id="0" name=""/>
        <dsp:cNvSpPr/>
      </dsp:nvSpPr>
      <dsp:spPr>
        <a:xfrm>
          <a:off x="264497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All materials are open-source.</a:t>
          </a:r>
          <a:endParaRPr lang="en-US" sz="1700" kern="1200" dirty="0"/>
        </a:p>
      </dsp:txBody>
      <dsp:txXfrm>
        <a:off x="2681867" y="1032919"/>
        <a:ext cx="1909942" cy="1185880"/>
      </dsp:txXfrm>
    </dsp:sp>
    <dsp:sp modelId="{9F8AC5F1-D8D3-E947-B1BB-B8FFE04FBC60}">
      <dsp:nvSpPr>
        <dsp:cNvPr id="0" name=""/>
        <dsp:cNvSpPr/>
      </dsp:nvSpPr>
      <dsp:spPr>
        <a:xfrm>
          <a:off x="4849118"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2848F-57C8-014F-88C9-36D696B68E5C}">
      <dsp:nvSpPr>
        <dsp:cNvPr id="0" name=""/>
        <dsp:cNvSpPr/>
      </dsp:nvSpPr>
      <dsp:spPr>
        <a:xfrm>
          <a:off x="506953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person can build their own unit using the online resources.</a:t>
          </a:r>
        </a:p>
      </dsp:txBody>
      <dsp:txXfrm>
        <a:off x="5106427" y="1032919"/>
        <a:ext cx="1909942" cy="118588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Greeting</a:t>
            </a:r>
          </a:p>
          <a:p>
            <a:r>
              <a:rPr lang="en-US" dirty="0"/>
              <a:t>Introduce myself</a:t>
            </a:r>
          </a:p>
          <a:p>
            <a:r>
              <a:rPr lang="en-US" dirty="0"/>
              <a:t>Mention Streaming and online resources</a:t>
            </a:r>
          </a:p>
          <a:p>
            <a:endParaRPr lang="en-US" dirty="0"/>
          </a:p>
        </p:txBody>
      </p:sp>
    </p:spTree>
    <p:extLst>
      <p:ext uri="{BB962C8B-B14F-4D97-AF65-F5344CB8AC3E}">
        <p14:creationId xmlns:p14="http://schemas.microsoft.com/office/powerpoint/2010/main" val="1500413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practical/artistic</a:t>
            </a:r>
            <a:endParaRPr dirty="0"/>
          </a:p>
        </p:txBody>
      </p:sp>
    </p:spTree>
    <p:extLst>
      <p:ext uri="{BB962C8B-B14F-4D97-AF65-F5344CB8AC3E}">
        <p14:creationId xmlns:p14="http://schemas.microsoft.com/office/powerpoint/2010/main" val="1090556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know what it is, now lets look at how its made.</a:t>
            </a:r>
          </a:p>
        </p:txBody>
      </p:sp>
    </p:spTree>
    <p:extLst>
      <p:ext uri="{BB962C8B-B14F-4D97-AF65-F5344CB8AC3E}">
        <p14:creationId xmlns:p14="http://schemas.microsoft.com/office/powerpoint/2010/main" val="2842729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Keep this slide short. Spend more time on the images slide.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were sensors chosen instead of other ones?</a:t>
            </a:r>
          </a:p>
          <a:p>
            <a:pPr marL="0" lvl="0" indent="0" algn="l" rtl="0">
              <a:spcBef>
                <a:spcPts val="0"/>
              </a:spcBef>
              <a:spcAft>
                <a:spcPts val="0"/>
              </a:spcAft>
              <a:buNone/>
            </a:pPr>
            <a:r>
              <a:rPr lang="en-US" dirty="0"/>
              <a:t>Gyro vs distance vs light etc.</a:t>
            </a:r>
          </a:p>
          <a:p>
            <a:pPr marL="0" lvl="0" indent="0" algn="l" rtl="0">
              <a:spcBef>
                <a:spcPts val="0"/>
              </a:spcBef>
              <a:spcAft>
                <a:spcPts val="0"/>
              </a:spcAft>
              <a:buNone/>
            </a:pPr>
            <a:r>
              <a:rPr lang="en-US" dirty="0"/>
              <a:t>They make sense for the physical act of playing clarinet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Didn’t start with these specific parts. Began on a breadboard and tested various components until I found ones I liked.</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Big original hand made circuit board. Green is original printed version of the hand made circuit. Buttons are purple.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Current PCB decision. </a:t>
            </a:r>
          </a:p>
          <a:p>
            <a:pPr marL="0" lvl="0" indent="0" algn="l" rtl="0">
              <a:spcBef>
                <a:spcPts val="0"/>
              </a:spcBef>
              <a:spcAft>
                <a:spcPts val="0"/>
              </a:spcAft>
              <a:buNone/>
            </a:pPr>
            <a:r>
              <a:rPr lang="en-US" dirty="0"/>
              <a:t>White outlines indicate which side the component is on. </a:t>
            </a:r>
          </a:p>
          <a:p>
            <a:pPr marL="0" lvl="0" indent="0" algn="l" rtl="0">
              <a:spcBef>
                <a:spcPts val="0"/>
              </a:spcBef>
              <a:spcAft>
                <a:spcPts val="0"/>
              </a:spcAft>
              <a:buNone/>
            </a:pPr>
            <a:r>
              <a:rPr lang="en-US" dirty="0"/>
              <a:t>Used to connect everything once they are soldered into place.</a:t>
            </a:r>
          </a:p>
          <a:p>
            <a:pPr marL="0" lvl="0" indent="0" algn="l" rtl="0">
              <a:spcBef>
                <a:spcPts val="0"/>
              </a:spcBef>
              <a:spcAft>
                <a:spcPts val="0"/>
              </a:spcAft>
              <a:buNone/>
            </a:pPr>
            <a:r>
              <a:rPr lang="en-US" dirty="0"/>
              <a:t>6 pins at bottom are used to connect to an optional expansion via USB C.</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Basically move from smaller to larger</a:t>
            </a:r>
          </a:p>
          <a:p>
            <a:r>
              <a:rPr lang="en-US" dirty="0"/>
              <a:t>Start with SMD</a:t>
            </a:r>
          </a:p>
          <a:p>
            <a:r>
              <a:rPr lang="en-US" dirty="0"/>
              <a:t>Be sure not to cover up areas I need to access with future components</a:t>
            </a:r>
          </a:p>
          <a:p>
            <a:r>
              <a:rPr lang="en-US" dirty="0"/>
              <a:t>Test each chip’s connection</a:t>
            </a:r>
          </a:p>
          <a:p>
            <a:r>
              <a:rPr lang="en-US" dirty="0"/>
              <a:t>Clip excess leads once connected.</a:t>
            </a:r>
          </a:p>
        </p:txBody>
      </p:sp>
    </p:spTree>
    <p:extLst>
      <p:ext uri="{BB962C8B-B14F-4D97-AF65-F5344CB8AC3E}">
        <p14:creationId xmlns:p14="http://schemas.microsoft.com/office/powerpoint/2010/main" val="340265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Greeting</a:t>
            </a:r>
          </a:p>
          <a:p>
            <a:r>
              <a:rPr lang="en-US" dirty="0"/>
              <a:t>Introduce myself</a:t>
            </a:r>
          </a:p>
          <a:p>
            <a:r>
              <a:rPr lang="en-US" dirty="0"/>
              <a:t>Mention Streaming and online resources</a:t>
            </a:r>
          </a:p>
          <a:p>
            <a:r>
              <a:rPr lang="en-US" dirty="0"/>
              <a:t>Be Sure to mention that this is an augmented Instrument</a:t>
            </a:r>
          </a:p>
        </p:txBody>
      </p:sp>
    </p:spTree>
    <p:extLst>
      <p:ext uri="{BB962C8B-B14F-4D97-AF65-F5344CB8AC3E}">
        <p14:creationId xmlns:p14="http://schemas.microsoft.com/office/powerpoint/2010/main" val="1935570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a quick reminder about these components going onto the main PCB</a:t>
            </a:r>
          </a:p>
          <a:p>
            <a:pPr marL="0" lvl="0" indent="0" algn="l" rtl="0">
              <a:spcBef>
                <a:spcPts val="0"/>
              </a:spcBef>
              <a:spcAft>
                <a:spcPts val="0"/>
              </a:spcAft>
              <a:buNone/>
            </a:pPr>
            <a:r>
              <a:rPr lang="en-US" dirty="0"/>
              <a:t>Keep o screen for les than 10 seconds</a:t>
            </a:r>
            <a:endParaRPr dirty="0"/>
          </a:p>
        </p:txBody>
      </p:sp>
    </p:spTree>
    <p:extLst>
      <p:ext uri="{BB962C8B-B14F-4D97-AF65-F5344CB8AC3E}">
        <p14:creationId xmlns:p14="http://schemas.microsoft.com/office/powerpoint/2010/main" val="1885627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Full unit is approximately 62x30 mm (2.4x1.2in)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Building units</a:t>
            </a:r>
          </a:p>
          <a:p>
            <a:pPr marL="0" lvl="0" indent="0" algn="l" rtl="0">
              <a:spcBef>
                <a:spcPts val="0"/>
              </a:spcBef>
              <a:spcAft>
                <a:spcPts val="0"/>
              </a:spcAft>
              <a:buNone/>
            </a:pPr>
            <a:r>
              <a:rPr lang="en-US" dirty="0"/>
              <a:t>Case draft on 3D printer</a:t>
            </a:r>
          </a:p>
          <a:p>
            <a:pPr marL="0" lvl="0" indent="0" algn="l" rtl="0">
              <a:spcBef>
                <a:spcPts val="0"/>
              </a:spcBef>
              <a:spcAft>
                <a:spcPts val="0"/>
              </a:spcAft>
              <a:buNone/>
            </a:pPr>
            <a:r>
              <a:rPr lang="en-US" dirty="0"/>
              <a:t>Completed unit on right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we have talked about what the Cyberinet it, and How its made. So lets look at…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Three main categories:</a:t>
            </a:r>
          </a:p>
          <a:p>
            <a:pPr marL="0" lvl="0" indent="0" algn="l" rtl="0">
              <a:spcBef>
                <a:spcPts val="0"/>
              </a:spcBef>
              <a:spcAft>
                <a:spcPts val="0"/>
              </a:spcAft>
              <a:buNone/>
            </a:pPr>
            <a:r>
              <a:rPr lang="en-US" dirty="0"/>
              <a:t>Collect Data</a:t>
            </a:r>
          </a:p>
          <a:p>
            <a:pPr marL="0" lvl="0" indent="0" algn="l" rtl="0">
              <a:spcBef>
                <a:spcPts val="0"/>
              </a:spcBef>
              <a:spcAft>
                <a:spcPts val="0"/>
              </a:spcAft>
              <a:buNone/>
            </a:pPr>
            <a:r>
              <a:rPr lang="en-US" dirty="0"/>
              <a:t>Transmit Data</a:t>
            </a:r>
          </a:p>
          <a:p>
            <a:pPr marL="0" lvl="0" indent="0" algn="l" rtl="0">
              <a:spcBef>
                <a:spcPts val="0"/>
              </a:spcBef>
              <a:spcAft>
                <a:spcPts val="0"/>
              </a:spcAft>
              <a:buNone/>
            </a:pPr>
            <a:r>
              <a:rPr lang="en-US" dirty="0"/>
              <a:t>Apply Data</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Microcontroller manages Sensor Data.</a:t>
            </a:r>
          </a:p>
          <a:p>
            <a:pPr marL="0" lvl="0" indent="0" algn="l" rtl="0">
              <a:spcBef>
                <a:spcPts val="0"/>
              </a:spcBef>
              <a:spcAft>
                <a:spcPts val="0"/>
              </a:spcAft>
              <a:buNone/>
            </a:pPr>
            <a:r>
              <a:rPr lang="en-US" dirty="0"/>
              <a:t>Programmed using the Arduino Language and IDE</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function collects and transmits data.</a:t>
            </a:r>
          </a:p>
          <a:p>
            <a:r>
              <a:rPr lang="en-US" dirty="0"/>
              <a:t>Contact sensor</a:t>
            </a:r>
          </a:p>
          <a:p>
            <a:r>
              <a:rPr lang="en-US" dirty="0"/>
              <a:t>Read data</a:t>
            </a:r>
          </a:p>
          <a:p>
            <a:r>
              <a:rPr lang="en-US" dirty="0"/>
              <a:t>Gyro has scaling for gravity and earth rotation</a:t>
            </a:r>
          </a:p>
          <a:p>
            <a:r>
              <a:rPr lang="en-US" dirty="0"/>
              <a:t>Transmit data via serial communication</a:t>
            </a:r>
          </a:p>
          <a:p>
            <a:r>
              <a:rPr lang="en-US" dirty="0"/>
              <a:t>LED turns on to indicate transmitting</a:t>
            </a:r>
          </a:p>
        </p:txBody>
      </p:sp>
    </p:spTree>
    <p:extLst>
      <p:ext uri="{BB962C8B-B14F-4D97-AF65-F5344CB8AC3E}">
        <p14:creationId xmlns:p14="http://schemas.microsoft.com/office/powerpoint/2010/main" val="2347867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Adds label to value and transmits them as a pair. Can be read by anything that can receive serial data.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the next music example.</a:t>
            </a:r>
          </a:p>
        </p:txBody>
      </p:sp>
    </p:spTree>
    <p:extLst>
      <p:ext uri="{BB962C8B-B14F-4D97-AF65-F5344CB8AC3E}">
        <p14:creationId xmlns:p14="http://schemas.microsoft.com/office/powerpoint/2010/main" val="835688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6792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 Large section of the presentation</a:t>
            </a:r>
          </a:p>
        </p:txBody>
      </p:sp>
    </p:spTree>
    <p:extLst>
      <p:ext uri="{BB962C8B-B14F-4D97-AF65-F5344CB8AC3E}">
        <p14:creationId xmlns:p14="http://schemas.microsoft.com/office/powerpoint/2010/main" val="1997712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Looking to streamline this step in future revisions.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28751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slight alterations to the sound and simple effects for now.</a:t>
            </a:r>
          </a:p>
          <a:p>
            <a:pPr marL="0" lvl="0" indent="0" algn="l" rtl="0">
              <a:spcBef>
                <a:spcPts val="0"/>
              </a:spcBef>
              <a:spcAft>
                <a:spcPts val="0"/>
              </a:spcAft>
              <a:buNone/>
            </a:pPr>
            <a:r>
              <a:rPr lang="en-US" dirty="0"/>
              <a:t>All patches have the CNET prefix.</a:t>
            </a:r>
          </a:p>
          <a:p>
            <a:pPr marL="0" lvl="0" indent="0" algn="l" rtl="0">
              <a:spcBef>
                <a:spcPts val="0"/>
              </a:spcBef>
              <a:spcAft>
                <a:spcPts val="0"/>
              </a:spcAft>
              <a:buNone/>
            </a:pPr>
            <a:r>
              <a:rPr lang="en-US" dirty="0"/>
              <a:t>A few screenshots of the audio effects are in the same folder as the program.</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151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Designed to walk the user through the steps of connecting and communicating with the Cyberinet.</a:t>
            </a:r>
          </a:p>
          <a:p>
            <a:pPr marL="0" lvl="0" indent="0" algn="l" rtl="0">
              <a:spcBef>
                <a:spcPts val="0"/>
              </a:spcBef>
              <a:spcAft>
                <a:spcPts val="0"/>
              </a:spcAft>
              <a:buNone/>
            </a:pPr>
            <a:r>
              <a:rPr lang="en-US" dirty="0"/>
              <a:t>Only need to install the node elements the first time, which is why it is labeled as step 0.</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Implement the </a:t>
            </a:r>
            <a:r>
              <a:rPr lang="en-US" dirty="0" err="1"/>
              <a:t>CNET.receive</a:t>
            </a:r>
            <a:r>
              <a:rPr lang="en-US" dirty="0"/>
              <a:t> object to utilize Cyberinet in any max patch.</a:t>
            </a:r>
          </a:p>
          <a:p>
            <a:r>
              <a:rPr lang="en-US" dirty="0"/>
              <a:t>Can be put into any max patch.</a:t>
            </a:r>
          </a:p>
          <a:p>
            <a:r>
              <a:rPr lang="en-US" dirty="0"/>
              <a:t>Values are scaled from 0-1 except the temperature.</a:t>
            </a:r>
          </a:p>
        </p:txBody>
      </p:sp>
    </p:spTree>
    <p:extLst>
      <p:ext uri="{BB962C8B-B14F-4D97-AF65-F5344CB8AC3E}">
        <p14:creationId xmlns:p14="http://schemas.microsoft.com/office/powerpoint/2010/main" val="961451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Inside </a:t>
            </a:r>
            <a:r>
              <a:rPr lang="en-US" dirty="0" err="1"/>
              <a:t>CNET.receive</a:t>
            </a:r>
            <a:endParaRPr lang="en-US" dirty="0"/>
          </a:p>
          <a:p>
            <a:r>
              <a:rPr lang="en-US" dirty="0"/>
              <a:t>Bangs and toggles to the inlets set the values.</a:t>
            </a:r>
          </a:p>
          <a:p>
            <a:r>
              <a:rPr lang="en-US" dirty="0"/>
              <a:t>Intended to remove the need for memorizing specific message commands.</a:t>
            </a:r>
          </a:p>
          <a:p>
            <a:r>
              <a:rPr lang="en-US" dirty="0"/>
              <a:t>Values are received, </a:t>
            </a:r>
            <a:r>
              <a:rPr lang="en-US" dirty="0" err="1"/>
              <a:t>sclaed</a:t>
            </a:r>
            <a:r>
              <a:rPr lang="en-US" dirty="0"/>
              <a:t>, and output from the corresponding outlet.</a:t>
            </a:r>
          </a:p>
        </p:txBody>
      </p:sp>
    </p:spTree>
    <p:extLst>
      <p:ext uri="{BB962C8B-B14F-4D97-AF65-F5344CB8AC3E}">
        <p14:creationId xmlns:p14="http://schemas.microsoft.com/office/powerpoint/2010/main" val="352197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Cyberinet is intended for use with Max but is not paired to it. Can be used with any program that can access serial communications.</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Were can you find the resources?</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QR Code from earlier directs to a folder in the </a:t>
            </a:r>
            <a:r>
              <a:rPr lang="en-US" dirty="0" err="1"/>
              <a:t>github</a:t>
            </a:r>
            <a:r>
              <a:rPr lang="en-US" dirty="0"/>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121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 to Arduino. Products can be made with sufficient materials and skill, but purchasing will support future development.</a:t>
            </a:r>
          </a:p>
        </p:txBody>
      </p:sp>
    </p:spTree>
    <p:extLst>
      <p:ext uri="{BB962C8B-B14F-4D97-AF65-F5344CB8AC3E}">
        <p14:creationId xmlns:p14="http://schemas.microsoft.com/office/powerpoint/2010/main" val="1514674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 music Performance.</a:t>
            </a:r>
            <a:endParaRPr dirty="0"/>
          </a:p>
        </p:txBody>
      </p:sp>
    </p:spTree>
    <p:extLst>
      <p:ext uri="{BB962C8B-B14F-4D97-AF65-F5344CB8AC3E}">
        <p14:creationId xmlns:p14="http://schemas.microsoft.com/office/powerpoint/2010/main" val="4252140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Prepare for lots of questions about this</a:t>
            </a:r>
          </a:p>
          <a:p>
            <a:r>
              <a:rPr lang="en-US" dirty="0"/>
              <a:t>Begin with the idea of improving the capabilities of instrument</a:t>
            </a:r>
          </a:p>
          <a:p>
            <a:r>
              <a:rPr lang="en-US" dirty="0"/>
              <a:t>Seeking new and altered timbres</a:t>
            </a:r>
          </a:p>
          <a:p>
            <a:r>
              <a:rPr lang="en-US" dirty="0"/>
              <a:t>Futurists seek to create and explore new sounds in music</a:t>
            </a:r>
          </a:p>
          <a:p>
            <a:r>
              <a:rPr lang="en-US" dirty="0"/>
              <a:t>Electrical alteration</a:t>
            </a:r>
          </a:p>
          <a:p>
            <a:r>
              <a:rPr lang="en-US" dirty="0"/>
              <a:t>Many new augmented instruments focus on this idea of improving an instruments’ features and timbres. Many of these include modern technology.</a:t>
            </a:r>
          </a:p>
          <a:p>
            <a:r>
              <a:rPr lang="en-US" dirty="0"/>
              <a:t>End with “How does the Cyberinet fit into the history of Augmented Instruments?”</a:t>
            </a:r>
          </a:p>
        </p:txBody>
      </p:sp>
    </p:spTree>
    <p:extLst>
      <p:ext uri="{BB962C8B-B14F-4D97-AF65-F5344CB8AC3E}">
        <p14:creationId xmlns:p14="http://schemas.microsoft.com/office/powerpoint/2010/main" val="308167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Cyberinet utilizes Cybernetic concepts and technology to Augment the Clarinet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Cyberinet = Cybernetic + Clarinet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Story about turning a wheel to move a boat and avoid rocks</a:t>
            </a:r>
          </a:p>
        </p:txBody>
      </p:sp>
    </p:spTree>
    <p:extLst>
      <p:ext uri="{BB962C8B-B14F-4D97-AF65-F5344CB8AC3E}">
        <p14:creationId xmlns:p14="http://schemas.microsoft.com/office/powerpoint/2010/main" val="4085717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918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316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3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5298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691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30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37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814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31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36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4665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676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8535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966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42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46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57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37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93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69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649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96750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Layout" Target="../diagrams/layout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Data" Target="../diagrams/data1.xml"/><Relationship Id="rId2" Type="http://schemas.openxmlformats.org/officeDocument/2006/relationships/notesSlide" Target="../notesSlides/notesSlide19.xml"/><Relationship Id="rId16" Type="http://schemas.microsoft.com/office/2007/relationships/diagramDrawing" Target="../diagrams/drawing1.xml"/><Relationship Id="rId1" Type="http://schemas.openxmlformats.org/officeDocument/2006/relationships/slideLayout" Target="../slideLayouts/slideLayout19.xml"/><Relationship Id="rId6" Type="http://schemas.openxmlformats.org/officeDocument/2006/relationships/image" Target="../media/image4.png"/><Relationship Id="rId11" Type="http://schemas.openxmlformats.org/officeDocument/2006/relationships/image" Target="../media/image33.jpg"/><Relationship Id="rId5" Type="http://schemas.openxmlformats.org/officeDocument/2006/relationships/image" Target="../media/image3.png"/><Relationship Id="rId15" Type="http://schemas.openxmlformats.org/officeDocument/2006/relationships/diagramColors" Target="../diagrams/colors1.xml"/><Relationship Id="rId10" Type="http://schemas.openxmlformats.org/officeDocument/2006/relationships/image" Target="../media/image32.JPG"/><Relationship Id="rId4" Type="http://schemas.openxmlformats.org/officeDocument/2006/relationships/image" Target="../media/image2.png"/><Relationship Id="rId9" Type="http://schemas.openxmlformats.org/officeDocument/2006/relationships/image" Target="../media/image31.jpg"/><Relationship Id="rId1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39.xml"/><Relationship Id="rId1" Type="http://schemas.openxmlformats.org/officeDocument/2006/relationships/slideLayout" Target="../slideLayouts/slideLayout21.xml"/><Relationship Id="rId5" Type="http://schemas.openxmlformats.org/officeDocument/2006/relationships/image" Target="../media/image6.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62.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6.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5.pn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3.jpg"/><Relationship Id="rId4" Type="http://schemas.openxmlformats.org/officeDocument/2006/relationships/image" Target="../media/image2.png"/><Relationship Id="rId9"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3500556956"/>
      </p:ext>
    </p:extLst>
  </p:cSld>
  <p:clrMapOvr>
    <a:masterClrMapping/>
  </p:clrMapOvr>
  <mc:AlternateContent xmlns:mc="http://schemas.openxmlformats.org/markup-compatibility/2006" xmlns:p14="http://schemas.microsoft.com/office/powerpoint/2010/main">
    <mc:Choice Requires="p14">
      <p:transition spd="slow" p14:dur="2000" advTm="900000">
        <p:fade thruBlk="1"/>
      </p:transition>
    </mc:Choice>
    <mc:Fallback xmlns="">
      <p:transition spd="slow" advTm="900000">
        <p:fade thruBlk="1"/>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How does the Cyberinet factor in?</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Utilizes cybernetic principles (automatic control of various sound processes) to create an augmented instrument.</a:t>
            </a:r>
          </a:p>
          <a:p>
            <a:pPr marL="0" lvl="0" indent="0" defTabSz="457200">
              <a:spcBef>
                <a:spcPts val="1000"/>
              </a:spcBef>
              <a:buSzPct val="80000"/>
              <a:buFont typeface="Wingdings 3" charset="2"/>
              <a:buChar char=""/>
            </a:pPr>
            <a:r>
              <a:rPr lang="en-US" dirty="0"/>
              <a:t>Easily implement a feedback loop where the sound can effect the player making the sound.</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9</a:t>
            </a:fld>
            <a:endParaRPr lang="en-US" sz="2800" b="0" i="0" kern="1200" dirty="0">
              <a:solidFill>
                <a:schemeClr val="tx1">
                  <a:tint val="75000"/>
                </a:schemeClr>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Easy to implement.</a:t>
            </a:r>
          </a:p>
          <a:p>
            <a:pPr marL="0" lvl="0" indent="0" defTabSz="457200">
              <a:spcBef>
                <a:spcPts val="1000"/>
              </a:spcBef>
              <a:buSzPct val="80000"/>
              <a:buFont typeface="Wingdings 3" charset="2"/>
              <a:buChar char=""/>
            </a:pPr>
            <a:r>
              <a:rPr lang="en-US" dirty="0"/>
              <a:t>Does not reduce the Clarinet’s capabilities.</a:t>
            </a:r>
          </a:p>
          <a:p>
            <a:pPr marL="0" lvl="0" indent="0" defTabSz="457200">
              <a:spcBef>
                <a:spcPts val="1000"/>
              </a:spcBef>
              <a:buSzPct val="80000"/>
              <a:buFont typeface="Wingdings 3" charset="2"/>
              <a:buChar char=""/>
            </a:pPr>
            <a:r>
              <a:rPr lang="en-US" dirty="0"/>
              <a:t>Can easily add harmonic capabilities to the Clarinet.</a:t>
            </a:r>
          </a:p>
          <a:p>
            <a:pPr marL="0" lvl="0" indent="0" defTabSz="457200">
              <a:spcBef>
                <a:spcPts val="1000"/>
              </a:spcBef>
              <a:buSzPct val="80000"/>
              <a:buFont typeface="Wingdings 3" charset="2"/>
              <a:buChar char=""/>
            </a:pPr>
            <a:r>
              <a:rPr lang="en-US" dirty="0"/>
              <a:t>Intuitive controls.</a:t>
            </a:r>
          </a:p>
          <a:p>
            <a:pPr marL="0" lvl="0" indent="0" defTabSz="457200">
              <a:spcBef>
                <a:spcPts val="1000"/>
              </a:spcBef>
              <a:buSzPct val="80000"/>
              <a:buFont typeface="Wingdings 3" charset="2"/>
              <a:buChar char=""/>
            </a:pPr>
            <a:r>
              <a:rPr lang="en-US" dirty="0"/>
              <a:t>Can be used by performers, composers, and programmers.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10</a:t>
            </a:fld>
            <a:endParaRPr lang="en-US" sz="2800" b="0" i="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3" name="Picture 2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44" name="Picture 2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45" name="Oval 3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6" name="Picture 3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7" name="Picture 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8" name="Rectangle 3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 name="Picture 4" descr="Colour-coded on electronic circuit board">
            <a:extLst>
              <a:ext uri="{FF2B5EF4-FFF2-40B4-BE49-F238E27FC236}">
                <a16:creationId xmlns:a16="http://schemas.microsoft.com/office/drawing/2014/main" id="{54725A33-01E9-D36D-46EF-5D6D677A19BA}"/>
              </a:ext>
            </a:extLst>
          </p:cNvPr>
          <p:cNvPicPr>
            <a:picLocks noChangeAspect="1"/>
          </p:cNvPicPr>
          <p:nvPr/>
        </p:nvPicPr>
        <p:blipFill rotWithShape="1">
          <a:blip r:embed="rId8">
            <a:duotone>
              <a:prstClr val="black"/>
              <a:schemeClr val="accent5">
                <a:tint val="45000"/>
                <a:satMod val="400000"/>
              </a:schemeClr>
            </a:duotone>
            <a:alphaModFix amt="25000"/>
          </a:blip>
          <a:srcRect l="4931" t="22813" r="4160"/>
          <a:stretch/>
        </p:blipFill>
        <p:spPr>
          <a:xfrm>
            <a:off x="20" y="10"/>
            <a:ext cx="9143980" cy="5143490"/>
          </a:xfrm>
          <a:prstGeom prst="rect">
            <a:avLst/>
          </a:prstGeom>
        </p:spPr>
      </p:pic>
      <p:sp>
        <p:nvSpPr>
          <p:cNvPr id="2" name="Title 1">
            <a:extLst>
              <a:ext uri="{FF2B5EF4-FFF2-40B4-BE49-F238E27FC236}">
                <a16:creationId xmlns:a16="http://schemas.microsoft.com/office/drawing/2014/main" id="{CDE8E8E7-1A8E-3142-3062-F59D0428715F}"/>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Creating the Cyberinet</a:t>
            </a:r>
          </a:p>
        </p:txBody>
      </p:sp>
      <p:sp>
        <p:nvSpPr>
          <p:cNvPr id="49" name="Rectangle 3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2FC9E68F-0A62-56EE-AB17-45B11633C6D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11</a:t>
            </a:fld>
            <a:endParaRPr lang="en-US" sz="2800"/>
          </a:p>
        </p:txBody>
      </p:sp>
    </p:spTree>
    <p:extLst>
      <p:ext uri="{BB962C8B-B14F-4D97-AF65-F5344CB8AC3E}">
        <p14:creationId xmlns:p14="http://schemas.microsoft.com/office/powerpoint/2010/main" val="1694981474"/>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12</a:t>
            </a:fld>
            <a:endParaRPr lang="en-US" sz="2800" b="0" i="0" kern="1200" dirty="0">
              <a:solidFill>
                <a:schemeClr val="tx1">
                  <a:tint val="75000"/>
                </a:schemeClr>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dirty="0">
                <a:solidFill>
                  <a:schemeClr val="bg2"/>
                </a:solidFill>
                <a:latin typeface="+mj-lt"/>
                <a:ea typeface="+mj-ea"/>
                <a:cs typeface="+mj-cs"/>
              </a:rPr>
              <a:t>OEM Components</a:t>
            </a: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r>
              <a:rPr lang="en-US" sz="1200" b="0" i="0" kern="1200" dirty="0">
                <a:solidFill>
                  <a:schemeClr val="bg2"/>
                </a:solidFill>
                <a:latin typeface="+mj-lt"/>
                <a:ea typeface="+mj-ea"/>
                <a:cs typeface="+mj-cs"/>
              </a:rPr>
              <a:t>OEM Components are standardized to be compatible with each other. </a:t>
            </a:r>
            <a:endParaRPr lang="en-US" sz="2900" b="0" i="0" kern="1200" dirty="0">
              <a:solidFill>
                <a:schemeClr val="bg2"/>
              </a:solidFill>
              <a:latin typeface="+mj-lt"/>
              <a:ea typeface="+mj-ea"/>
              <a:cs typeface="+mj-cs"/>
            </a:endParaRPr>
          </a:p>
        </p:txBody>
      </p:sp>
      <p:sp>
        <p:nvSpPr>
          <p:cNvPr id="90" name="Google Shape;90;p18"/>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fontScale="92500"/>
          </a:bodyPr>
          <a:lstStyle/>
          <a:p>
            <a:pPr marL="0" lvl="0" indent="0" defTabSz="457200">
              <a:lnSpc>
                <a:spcPct val="90000"/>
              </a:lnSpc>
              <a:spcBef>
                <a:spcPts val="1000"/>
              </a:spcBef>
              <a:buSzPct val="80000"/>
              <a:buFont typeface="Wingdings 3" charset="2"/>
              <a:buChar char=""/>
            </a:pPr>
            <a:r>
              <a:rPr lang="en-US" sz="1050" dirty="0"/>
              <a:t>The Cyberinet is comprised of a main unit and smaller secondary unit.</a:t>
            </a:r>
          </a:p>
          <a:p>
            <a:pPr marL="0" lvl="0" indent="0" defTabSz="457200">
              <a:lnSpc>
                <a:spcPct val="90000"/>
              </a:lnSpc>
              <a:spcBef>
                <a:spcPts val="1000"/>
              </a:spcBef>
              <a:buSzPct val="80000"/>
              <a:buFont typeface="Wingdings 3" charset="2"/>
              <a:buChar char=""/>
            </a:pPr>
            <a:r>
              <a:rPr lang="en-US" sz="1050" dirty="0"/>
              <a:t>Main Unit:</a:t>
            </a:r>
          </a:p>
          <a:p>
            <a:pPr marL="457200" lvl="0" indent="-342900" defTabSz="457200">
              <a:lnSpc>
                <a:spcPct val="90000"/>
              </a:lnSpc>
              <a:spcBef>
                <a:spcPts val="1000"/>
              </a:spcBef>
              <a:buSzPct val="80000"/>
              <a:buFont typeface="Wingdings 3" charset="2"/>
              <a:buChar char=""/>
            </a:pPr>
            <a:r>
              <a:rPr lang="en-US" sz="1050" dirty="0"/>
              <a:t>1200mAh Li-Po battery to power the device.</a:t>
            </a:r>
          </a:p>
          <a:p>
            <a:pPr marL="457200" lvl="0" indent="-342900" defTabSz="457200">
              <a:lnSpc>
                <a:spcPct val="90000"/>
              </a:lnSpc>
              <a:spcBef>
                <a:spcPts val="1000"/>
              </a:spcBef>
              <a:buSzPct val="80000"/>
              <a:buFont typeface="Wingdings 3" charset="2"/>
              <a:buChar char=""/>
            </a:pPr>
            <a:r>
              <a:rPr lang="en-US" sz="1050" dirty="0"/>
              <a:t>TP-4056 Type C board. (controls the charging and power distribution)</a:t>
            </a:r>
          </a:p>
          <a:p>
            <a:pPr marL="457200" lvl="0" indent="-342900" defTabSz="457200">
              <a:lnSpc>
                <a:spcPct val="90000"/>
              </a:lnSpc>
              <a:spcBef>
                <a:spcPts val="1000"/>
              </a:spcBef>
              <a:buSzPct val="80000"/>
              <a:buFont typeface="Wingdings 3" charset="2"/>
              <a:buChar char=""/>
            </a:pPr>
            <a:r>
              <a:rPr lang="en-US" sz="1050" dirty="0"/>
              <a:t>MPU-6050 board. (6 axis gyroscope and accelerometer)</a:t>
            </a:r>
          </a:p>
          <a:p>
            <a:pPr marL="457200" lvl="0" indent="-342900" defTabSz="457200">
              <a:lnSpc>
                <a:spcPct val="90000"/>
              </a:lnSpc>
              <a:spcBef>
                <a:spcPts val="1000"/>
              </a:spcBef>
              <a:buSzPct val="80000"/>
              <a:buFont typeface="Wingdings 3" charset="2"/>
              <a:buChar char=""/>
            </a:pPr>
            <a:r>
              <a:rPr lang="en-US" sz="1050" dirty="0"/>
              <a:t>SDP-31 </a:t>
            </a:r>
            <a:r>
              <a:rPr lang="en-US" sz="1050" dirty="0" err="1"/>
              <a:t>Qwiic</a:t>
            </a:r>
            <a:r>
              <a:rPr lang="en-US" sz="1050" dirty="0"/>
              <a:t> Connect board. (differential air pressure/flow and temperature)</a:t>
            </a:r>
          </a:p>
          <a:p>
            <a:pPr marL="457200" lvl="0" indent="-342900" defTabSz="457200">
              <a:lnSpc>
                <a:spcPct val="90000"/>
              </a:lnSpc>
              <a:spcBef>
                <a:spcPts val="1000"/>
              </a:spcBef>
              <a:buSzPct val="80000"/>
              <a:buFont typeface="Wingdings 3" charset="2"/>
              <a:buChar char=""/>
            </a:pPr>
            <a:r>
              <a:rPr lang="en-US" sz="1050" dirty="0"/>
              <a:t>ESP-32 DEVKIT board. (microcontroller and transmitter)</a:t>
            </a:r>
          </a:p>
          <a:p>
            <a:pPr marL="0" lvl="0" indent="0" defTabSz="457200">
              <a:lnSpc>
                <a:spcPct val="90000"/>
              </a:lnSpc>
              <a:spcBef>
                <a:spcPts val="1000"/>
              </a:spcBef>
              <a:buSzPct val="80000"/>
              <a:buFont typeface="Wingdings 3" charset="2"/>
              <a:buChar char=""/>
            </a:pPr>
            <a:r>
              <a:rPr lang="en-US" sz="1050" dirty="0"/>
              <a:t>Secondary Unit:</a:t>
            </a:r>
          </a:p>
          <a:p>
            <a:pPr marL="457200" lvl="0" indent="-342900" defTabSz="457200">
              <a:lnSpc>
                <a:spcPct val="90000"/>
              </a:lnSpc>
              <a:spcBef>
                <a:spcPts val="1000"/>
              </a:spcBef>
              <a:buSzPct val="80000"/>
              <a:buFont typeface="Wingdings 3" charset="2"/>
              <a:buChar char=""/>
            </a:pPr>
            <a:r>
              <a:rPr lang="en-US" sz="1050" dirty="0"/>
              <a:t>2 momentary switches with independently programmable LEDs.</a:t>
            </a:r>
          </a:p>
          <a:p>
            <a:pPr marL="457200" lvl="0" indent="-342900" defTabSz="457200">
              <a:lnSpc>
                <a:spcPct val="90000"/>
              </a:lnSpc>
              <a:spcBef>
                <a:spcPts val="1000"/>
              </a:spcBef>
              <a:buSzPct val="80000"/>
              <a:buFont typeface="Wingdings 3" charset="2"/>
              <a:buChar char=""/>
            </a:pPr>
            <a:endParaRPr lang="en-US" sz="1050" dirty="0"/>
          </a:p>
          <a:p>
            <a:pPr marL="114300" indent="0" defTabSz="457200">
              <a:lnSpc>
                <a:spcPct val="90000"/>
              </a:lnSpc>
              <a:spcBef>
                <a:spcPts val="1000"/>
              </a:spcBef>
              <a:buSzPct val="80000"/>
              <a:buNone/>
            </a:pPr>
            <a:r>
              <a:rPr lang="en-US" sz="800" dirty="0"/>
              <a:t>Also, the Cyberinet has 2 programmable LEDs, which are not OEM.</a:t>
            </a:r>
          </a:p>
          <a:p>
            <a:pPr marL="114300" lvl="0" indent="0" defTabSz="457200">
              <a:lnSpc>
                <a:spcPct val="90000"/>
              </a:lnSpc>
              <a:spcBef>
                <a:spcPts val="1000"/>
              </a:spcBef>
              <a:buSzPct val="80000"/>
              <a:buNone/>
            </a:pPr>
            <a:endParaRPr lang="en-US" sz="1050" dirty="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11699" y="4440190"/>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13</a:t>
            </a:fld>
            <a:endParaRPr lang="en" sz="2800"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765741" y="2735611"/>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36233" y="0"/>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6705" y="2856659"/>
            <a:ext cx="1530450" cy="1530450"/>
          </a:xfrm>
          <a:prstGeom prst="rect">
            <a:avLst/>
          </a:prstGeom>
          <a:noFill/>
          <a:ln>
            <a:noFill/>
          </a:ln>
        </p:spPr>
      </p:pic>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3134017" y="739923"/>
            <a:ext cx="1380819" cy="1026654"/>
          </a:xfrm>
          <a:prstGeom prst="rect">
            <a:avLst/>
          </a:prstGeom>
        </p:spPr>
      </p:pic>
      <p:sp>
        <p:nvSpPr>
          <p:cNvPr id="2" name="TextBox 1">
            <a:extLst>
              <a:ext uri="{FF2B5EF4-FFF2-40B4-BE49-F238E27FC236}">
                <a16:creationId xmlns:a16="http://schemas.microsoft.com/office/drawing/2014/main" id="{8D5FBC12-2D81-E2AD-9F4A-56967ABB0708}"/>
              </a:ext>
            </a:extLst>
          </p:cNvPr>
          <p:cNvSpPr txBox="1"/>
          <p:nvPr/>
        </p:nvSpPr>
        <p:spPr>
          <a:xfrm>
            <a:off x="112320" y="2260593"/>
            <a:ext cx="2716680" cy="276999"/>
          </a:xfrm>
          <a:prstGeom prst="rect">
            <a:avLst/>
          </a:prstGeom>
          <a:noFill/>
        </p:spPr>
        <p:txBody>
          <a:bodyPr wrap="square" rtlCol="0">
            <a:spAutoFit/>
          </a:bodyPr>
          <a:lstStyle/>
          <a:p>
            <a:r>
              <a:rPr lang="en-US" sz="1200" dirty="0"/>
              <a:t>MPU 6050 (Gyro + Accelerometer)</a:t>
            </a:r>
          </a:p>
        </p:txBody>
      </p:sp>
      <p:sp>
        <p:nvSpPr>
          <p:cNvPr id="5" name="TextBox 4">
            <a:extLst>
              <a:ext uri="{FF2B5EF4-FFF2-40B4-BE49-F238E27FC236}">
                <a16:creationId xmlns:a16="http://schemas.microsoft.com/office/drawing/2014/main" id="{7883D855-FD22-A2EA-DCD7-08B9C48EF69F}"/>
              </a:ext>
            </a:extLst>
          </p:cNvPr>
          <p:cNvSpPr txBox="1"/>
          <p:nvPr/>
        </p:nvSpPr>
        <p:spPr>
          <a:xfrm>
            <a:off x="38647" y="3201831"/>
            <a:ext cx="1286762" cy="276999"/>
          </a:xfrm>
          <a:prstGeom prst="rect">
            <a:avLst/>
          </a:prstGeom>
          <a:noFill/>
        </p:spPr>
        <p:txBody>
          <a:bodyPr wrap="square" rtlCol="0">
            <a:spAutoFit/>
          </a:bodyPr>
          <a:lstStyle/>
          <a:p>
            <a:r>
              <a:rPr lang="en-US" sz="1200" dirty="0"/>
              <a:t>Pushbuttons</a:t>
            </a:r>
          </a:p>
        </p:txBody>
      </p:sp>
      <p:sp>
        <p:nvSpPr>
          <p:cNvPr id="6" name="TextBox 5">
            <a:extLst>
              <a:ext uri="{FF2B5EF4-FFF2-40B4-BE49-F238E27FC236}">
                <a16:creationId xmlns:a16="http://schemas.microsoft.com/office/drawing/2014/main" id="{48B9E5A7-6AE2-DA04-D3D0-DA501A050FFB}"/>
              </a:ext>
            </a:extLst>
          </p:cNvPr>
          <p:cNvSpPr txBox="1"/>
          <p:nvPr/>
        </p:nvSpPr>
        <p:spPr>
          <a:xfrm>
            <a:off x="3040380" y="1983866"/>
            <a:ext cx="1592580" cy="276999"/>
          </a:xfrm>
          <a:prstGeom prst="rect">
            <a:avLst/>
          </a:prstGeom>
          <a:noFill/>
        </p:spPr>
        <p:txBody>
          <a:bodyPr wrap="square" rtlCol="0">
            <a:spAutoFit/>
          </a:bodyPr>
          <a:lstStyle/>
          <a:p>
            <a:r>
              <a:rPr lang="en-US" sz="1200" dirty="0"/>
              <a:t>0602 Size SMD LEDs</a:t>
            </a:r>
          </a:p>
        </p:txBody>
      </p:sp>
      <p:sp>
        <p:nvSpPr>
          <p:cNvPr id="7" name="TextBox 6">
            <a:extLst>
              <a:ext uri="{FF2B5EF4-FFF2-40B4-BE49-F238E27FC236}">
                <a16:creationId xmlns:a16="http://schemas.microsoft.com/office/drawing/2014/main" id="{88349188-3944-9335-5B54-8290F693CD23}"/>
              </a:ext>
            </a:extLst>
          </p:cNvPr>
          <p:cNvSpPr txBox="1"/>
          <p:nvPr/>
        </p:nvSpPr>
        <p:spPr>
          <a:xfrm>
            <a:off x="3226187" y="2735611"/>
            <a:ext cx="2629072" cy="276999"/>
          </a:xfrm>
          <a:prstGeom prst="rect">
            <a:avLst/>
          </a:prstGeom>
          <a:noFill/>
        </p:spPr>
        <p:txBody>
          <a:bodyPr wrap="square" rtlCol="0">
            <a:spAutoFit/>
          </a:bodyPr>
          <a:lstStyle/>
          <a:p>
            <a:r>
              <a:rPr lang="en-US" sz="1200" dirty="0"/>
              <a:t>TP-4056 (Power Distribution)</a:t>
            </a:r>
          </a:p>
        </p:txBody>
      </p:sp>
      <p:sp>
        <p:nvSpPr>
          <p:cNvPr id="8" name="TextBox 7">
            <a:extLst>
              <a:ext uri="{FF2B5EF4-FFF2-40B4-BE49-F238E27FC236}">
                <a16:creationId xmlns:a16="http://schemas.microsoft.com/office/drawing/2014/main" id="{E24713E1-14E2-72B8-8AF3-9E40883EF649}"/>
              </a:ext>
            </a:extLst>
          </p:cNvPr>
          <p:cNvSpPr txBox="1"/>
          <p:nvPr/>
        </p:nvSpPr>
        <p:spPr>
          <a:xfrm>
            <a:off x="4655382" y="2269389"/>
            <a:ext cx="2399753" cy="276999"/>
          </a:xfrm>
          <a:prstGeom prst="rect">
            <a:avLst/>
          </a:prstGeom>
          <a:noFill/>
        </p:spPr>
        <p:txBody>
          <a:bodyPr wrap="square" rtlCol="0">
            <a:spAutoFit/>
          </a:bodyPr>
          <a:lstStyle/>
          <a:p>
            <a:r>
              <a:rPr lang="en-US" sz="1200" dirty="0"/>
              <a:t>ESP-32 Microcontroller</a:t>
            </a:r>
          </a:p>
        </p:txBody>
      </p:sp>
      <p:sp>
        <p:nvSpPr>
          <p:cNvPr id="9" name="TextBox 8">
            <a:extLst>
              <a:ext uri="{FF2B5EF4-FFF2-40B4-BE49-F238E27FC236}">
                <a16:creationId xmlns:a16="http://schemas.microsoft.com/office/drawing/2014/main" id="{700E7877-8D8D-7268-270C-B64166157610}"/>
              </a:ext>
            </a:extLst>
          </p:cNvPr>
          <p:cNvSpPr txBox="1"/>
          <p:nvPr/>
        </p:nvSpPr>
        <p:spPr>
          <a:xfrm>
            <a:off x="6494291" y="2502500"/>
            <a:ext cx="2786195" cy="276999"/>
          </a:xfrm>
          <a:prstGeom prst="rect">
            <a:avLst/>
          </a:prstGeom>
          <a:noFill/>
        </p:spPr>
        <p:txBody>
          <a:bodyPr wrap="square" rtlCol="0">
            <a:spAutoFit/>
          </a:bodyPr>
          <a:lstStyle/>
          <a:p>
            <a:r>
              <a:rPr lang="en-US" sz="1200" dirty="0"/>
              <a:t>SDP-31 Differential Pressure Sensor</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3" y="330885"/>
            <a:ext cx="590225" cy="393600"/>
          </a:xfrm>
        </p:spPr>
        <p:txBody>
          <a:bodyPr>
            <a:noAutofit/>
          </a:bodyPr>
          <a:lstStyle/>
          <a:p>
            <a:pPr marL="0" lvl="0" indent="0" algn="r" rtl="0">
              <a:spcBef>
                <a:spcPts val="0"/>
              </a:spcBef>
              <a:spcAft>
                <a:spcPts val="0"/>
              </a:spcAft>
              <a:buNone/>
            </a:pPr>
            <a:fld id="{00000000-1234-1234-1234-123412341234}" type="slidenum">
              <a:rPr lang="en" sz="2800" smtClean="0"/>
              <a:t>14</a:t>
            </a:fld>
            <a:endParaRPr lang="en" sz="2800" dirty="0"/>
          </a:p>
        </p:txBody>
      </p:sp>
      <p:pic>
        <p:nvPicPr>
          <p:cNvPr id="77" name="Google Shape;77;p16" descr="Cyberinet PCB bottom View"/>
          <p:cNvPicPr preferRelativeResize="0"/>
          <p:nvPr/>
        </p:nvPicPr>
        <p:blipFill rotWithShape="1">
          <a:blip r:embed="rId3">
            <a:alphaModFix/>
          </a:blip>
          <a:srcRect t="30138" r="7252" b="39412"/>
          <a:stretch/>
        </p:blipFill>
        <p:spPr>
          <a:xfrm>
            <a:off x="171976" y="2177777"/>
            <a:ext cx="2808018" cy="1350623"/>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171976" y="698329"/>
            <a:ext cx="2816260" cy="1350623"/>
          </a:xfrm>
          <a:prstGeom prst="rect">
            <a:avLst/>
          </a:prstGeom>
          <a:noFill/>
          <a:ln>
            <a:noFill/>
          </a:ln>
        </p:spPr>
      </p:pic>
      <p:sp>
        <p:nvSpPr>
          <p:cNvPr id="5" name="TextBox 4">
            <a:extLst>
              <a:ext uri="{FF2B5EF4-FFF2-40B4-BE49-F238E27FC236}">
                <a16:creationId xmlns:a16="http://schemas.microsoft.com/office/drawing/2014/main" id="{9D38BA8F-879B-B867-9989-0F617492A9F1}"/>
              </a:ext>
            </a:extLst>
          </p:cNvPr>
          <p:cNvSpPr txBox="1"/>
          <p:nvPr/>
        </p:nvSpPr>
        <p:spPr>
          <a:xfrm>
            <a:off x="311700" y="3528400"/>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2320339" y="226631"/>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455643" y="3765064"/>
            <a:ext cx="1871795" cy="1154373"/>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7330049" y="3453870"/>
            <a:ext cx="997389" cy="369332"/>
          </a:xfrm>
          <a:prstGeom prst="rect">
            <a:avLst/>
          </a:prstGeom>
          <a:noFill/>
        </p:spPr>
        <p:txBody>
          <a:bodyPr wrap="none" rtlCol="0">
            <a:spAutoFit/>
          </a:bodyPr>
          <a:lstStyle/>
          <a:p>
            <a:r>
              <a:rPr lang="en-US" dirty="0"/>
              <a:t>Buttons</a:t>
            </a:r>
          </a:p>
        </p:txBody>
      </p:sp>
      <p:pic>
        <p:nvPicPr>
          <p:cNvPr id="8" name="Picture 7">
            <a:extLst>
              <a:ext uri="{FF2B5EF4-FFF2-40B4-BE49-F238E27FC236}">
                <a16:creationId xmlns:a16="http://schemas.microsoft.com/office/drawing/2014/main" id="{505DAFFD-A2BB-5F9A-7F29-054306BC71F0}"/>
              </a:ext>
            </a:extLst>
          </p:cNvPr>
          <p:cNvPicPr>
            <a:picLocks noChangeAspect="1"/>
          </p:cNvPicPr>
          <p:nvPr/>
        </p:nvPicPr>
        <p:blipFill rotWithShape="1">
          <a:blip r:embed="rId6"/>
          <a:srcRect l="15032" t="6791" r="16340"/>
          <a:stretch/>
        </p:blipFill>
        <p:spPr>
          <a:xfrm rot="5400000">
            <a:off x="3575633" y="301453"/>
            <a:ext cx="3158776" cy="3217641"/>
          </a:xfrm>
          <a:prstGeom prst="rect">
            <a:avLst/>
          </a:prstGeom>
        </p:spPr>
      </p:pic>
      <p:sp>
        <p:nvSpPr>
          <p:cNvPr id="13" name="TextBox 12">
            <a:extLst>
              <a:ext uri="{FF2B5EF4-FFF2-40B4-BE49-F238E27FC236}">
                <a16:creationId xmlns:a16="http://schemas.microsoft.com/office/drawing/2014/main" id="{F322FA8B-047E-670D-2700-EE1F49C9624D}"/>
              </a:ext>
            </a:extLst>
          </p:cNvPr>
          <p:cNvSpPr txBox="1"/>
          <p:nvPr/>
        </p:nvSpPr>
        <p:spPr>
          <a:xfrm>
            <a:off x="6695652" y="1587107"/>
            <a:ext cx="2673346" cy="646331"/>
          </a:xfrm>
          <a:prstGeom prst="rect">
            <a:avLst/>
          </a:prstGeom>
          <a:noFill/>
        </p:spPr>
        <p:txBody>
          <a:bodyPr wrap="square" rtlCol="0">
            <a:spAutoFit/>
          </a:bodyPr>
          <a:lstStyle/>
          <a:p>
            <a:r>
              <a:rPr lang="en-US" dirty="0"/>
              <a:t>Original Prototype Socket Board</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15</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291"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5094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16</a:t>
            </a:fld>
            <a:endParaRPr lang="en-US" sz="2800" b="0" i="0" kern="1200">
              <a:solidFill>
                <a:srgbClr val="FFFFFF"/>
              </a:solidFill>
              <a:latin typeface="+mn-lt"/>
              <a:ea typeface="+mn-ea"/>
              <a:cs typeface="+mn-cs"/>
            </a:endParaRPr>
          </a:p>
        </p:txBody>
      </p:sp>
      <p:sp>
        <p:nvSpPr>
          <p:cNvPr id="13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0918"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3" name="Google Shape;113;p21"/>
          <p:cNvSpPr txBox="1">
            <a:spLocks noGrp="1"/>
          </p:cNvSpPr>
          <p:nvPr>
            <p:ph type="body" idx="1"/>
          </p:nvPr>
        </p:nvSpPr>
        <p:spPr>
          <a:xfrm>
            <a:off x="801291" y="1234440"/>
            <a:ext cx="4439627"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a:t>
            </a:r>
          </a:p>
          <a:p>
            <a:pPr marL="0" lvl="0" indent="0" defTabSz="457200">
              <a:lnSpc>
                <a:spcPct val="90000"/>
              </a:lnSpc>
              <a:spcBef>
                <a:spcPts val="1000"/>
              </a:spcBef>
              <a:buSzPct val="80000"/>
              <a:buFont typeface="Wingdings 3" charset="2"/>
              <a:buChar char=""/>
            </a:pPr>
            <a:r>
              <a:rPr lang="en-US" dirty="0"/>
              <a:t>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136" name="Freeform: Shape 1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0816"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Google Shape;112;p21"/>
          <p:cNvSpPr txBox="1">
            <a:spLocks noGrp="1"/>
          </p:cNvSpPr>
          <p:nvPr>
            <p:ph type="title"/>
          </p:nvPr>
        </p:nvSpPr>
        <p:spPr>
          <a:xfrm>
            <a:off x="6011983" y="1234440"/>
            <a:ext cx="2642159" cy="335311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FFFFFF"/>
                </a:solidFill>
                <a:latin typeface="+mj-lt"/>
                <a:ea typeface="+mj-ea"/>
                <a:cs typeface="+mj-cs"/>
              </a:rPr>
              <a:t>Future Optional add-ons</a:t>
            </a:r>
            <a:endParaRPr lang="en-US" sz="4200" b="0" i="0" kern="120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17</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18</a:t>
            </a:fld>
            <a:endParaRPr lang="en-US" sz="2800" b="0" i="0" kern="1200">
              <a:solidFill>
                <a:srgbClr val="FFFFFF"/>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1" kern="1200" dirty="0">
                <a:solidFill>
                  <a:srgbClr val="FFFFFF"/>
                </a:solidFill>
                <a:latin typeface="+mj-lt"/>
                <a:ea typeface="+mj-ea"/>
                <a:cs typeface="+mj-cs"/>
              </a:rPr>
              <a:t>Puzzle of a Park </a:t>
            </a:r>
            <a:r>
              <a:rPr lang="en-US" sz="4200" b="0" i="0" kern="1200" dirty="0">
                <a:solidFill>
                  <a:srgbClr val="FFFFFF"/>
                </a:solidFill>
                <a:latin typeface="+mj-lt"/>
                <a:ea typeface="+mj-ea"/>
                <a:cs typeface="+mj-cs"/>
              </a:rPr>
              <a:t>(2023)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439628"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All works heard today are the FIRST pieces written for this instrument.</a:t>
            </a:r>
          </a:p>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a:p>
            <a:pPr lvl="1" defTabSz="457200">
              <a:spcBef>
                <a:spcPts val="1000"/>
              </a:spcBef>
              <a:buSzPct val="80000"/>
              <a:buFont typeface="Wingdings 3" charset="2"/>
              <a:buChar char=""/>
            </a:pPr>
            <a:r>
              <a:rPr lang="en-US" dirty="0"/>
              <a:t>Allows performer to multi-track and harmonize with themselves.</a:t>
            </a:r>
          </a:p>
        </p:txBody>
      </p:sp>
    </p:spTree>
    <p:extLst>
      <p:ext uri="{BB962C8B-B14F-4D97-AF65-F5344CB8AC3E}">
        <p14:creationId xmlns:p14="http://schemas.microsoft.com/office/powerpoint/2010/main" val="319159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0" name="Picture 2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2" name="Oval 3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6" name="Picture 3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8" name="Rectangle 3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6143943" y="994409"/>
            <a:ext cx="2514282" cy="3787315"/>
          </a:xfrm>
        </p:spPr>
        <p:txBody>
          <a:bodyPr vert="horz" lIns="91440" tIns="45720" rIns="91440" bIns="45720" rtlCol="0" anchor="b">
            <a:normAutofit fontScale="90000"/>
          </a:bodyPr>
          <a:lstStyle/>
          <a:p>
            <a:pPr algn="l" defTabSz="457200">
              <a:lnSpc>
                <a:spcPct val="90000"/>
              </a:lnSpc>
              <a:spcBef>
                <a:spcPct val="0"/>
              </a:spcBef>
            </a:pPr>
            <a:r>
              <a:rPr lang="en-US" sz="2000" b="0" i="0" kern="1200" dirty="0">
                <a:solidFill>
                  <a:srgbClr val="EBEBEB"/>
                </a:solidFill>
                <a:latin typeface="+mj-lt"/>
                <a:ea typeface="+mj-ea"/>
                <a:cs typeface="+mj-cs"/>
              </a:rPr>
              <a:t>The main event will begin soon.</a:t>
            </a:r>
            <a:br>
              <a:rPr lang="en-US" sz="2000" b="0" i="0" kern="1200" dirty="0">
                <a:solidFill>
                  <a:srgbClr val="EBEBEB"/>
                </a:solidFill>
                <a:latin typeface="+mj-lt"/>
                <a:ea typeface="+mj-ea"/>
                <a:cs typeface="+mj-cs"/>
              </a:rPr>
            </a:br>
            <a:br>
              <a:rPr lang="en-US" sz="2000" b="0" i="0" kern="1200" dirty="0">
                <a:solidFill>
                  <a:srgbClr val="EBEBEB"/>
                </a:solidFill>
                <a:latin typeface="+mj-lt"/>
                <a:ea typeface="+mj-ea"/>
                <a:cs typeface="+mj-cs"/>
              </a:rPr>
            </a:br>
            <a:r>
              <a:rPr lang="en-US" sz="2000" b="0" i="0" kern="1200" dirty="0">
                <a:solidFill>
                  <a:srgbClr val="EBEBEB"/>
                </a:solidFill>
                <a:latin typeface="+mj-lt"/>
                <a:ea typeface="+mj-ea"/>
                <a:cs typeface="+mj-cs"/>
              </a:rPr>
              <a:t>Please take your seat.</a:t>
            </a:r>
            <a:br>
              <a:rPr lang="en-US" sz="2000" b="0" i="0" kern="1200" dirty="0">
                <a:solidFill>
                  <a:srgbClr val="EBEBEB"/>
                </a:solidFill>
                <a:latin typeface="+mj-lt"/>
                <a:ea typeface="+mj-ea"/>
                <a:cs typeface="+mj-cs"/>
              </a:rPr>
            </a:br>
            <a:br>
              <a:rPr lang="en-US" sz="2000" b="0" i="0" kern="1200" dirty="0">
                <a:solidFill>
                  <a:srgbClr val="EBEBEB"/>
                </a:solidFill>
                <a:latin typeface="+mj-lt"/>
                <a:ea typeface="+mj-ea"/>
                <a:cs typeface="+mj-cs"/>
              </a:rPr>
            </a:br>
            <a:r>
              <a:rPr lang="en-US" sz="2000" b="0" i="0" kern="1200" dirty="0">
                <a:solidFill>
                  <a:srgbClr val="EBEBEB"/>
                </a:solidFill>
                <a:latin typeface="+mj-lt"/>
                <a:ea typeface="+mj-ea"/>
                <a:cs typeface="+mj-cs"/>
              </a:rPr>
              <a:t>Access the event program, various examples and music scores with this </a:t>
            </a:r>
            <a:br>
              <a:rPr lang="en-US" sz="2000" b="0" i="0" kern="1200" dirty="0">
                <a:solidFill>
                  <a:srgbClr val="EBEBEB"/>
                </a:solidFill>
                <a:latin typeface="+mj-lt"/>
                <a:ea typeface="+mj-ea"/>
                <a:cs typeface="+mj-cs"/>
              </a:rPr>
            </a:br>
            <a:r>
              <a:rPr lang="en-US" sz="2000" b="0" i="0" kern="1200" dirty="0">
                <a:solidFill>
                  <a:srgbClr val="EBEBEB"/>
                </a:solidFill>
                <a:latin typeface="+mj-lt"/>
                <a:ea typeface="+mj-ea"/>
                <a:cs typeface="+mj-cs"/>
              </a:rPr>
              <a:t>QR code.</a:t>
            </a:r>
            <a:br>
              <a:rPr lang="en-US" sz="2000" b="0" i="0" kern="1200" dirty="0">
                <a:solidFill>
                  <a:srgbClr val="EBEBEB"/>
                </a:solidFill>
                <a:latin typeface="+mj-lt"/>
                <a:ea typeface="+mj-ea"/>
                <a:cs typeface="+mj-cs"/>
              </a:rPr>
            </a:br>
            <a:br>
              <a:rPr lang="en-US" sz="2000" b="0" i="0" kern="1200" dirty="0">
                <a:solidFill>
                  <a:srgbClr val="EBEBEB"/>
                </a:solidFill>
                <a:latin typeface="+mj-lt"/>
                <a:ea typeface="+mj-ea"/>
                <a:cs typeface="+mj-cs"/>
              </a:rPr>
            </a:br>
            <a:endParaRPr lang="en-US" sz="2000" b="0" i="0" kern="1200" dirty="0">
              <a:solidFill>
                <a:srgbClr val="EBEBEB"/>
              </a:solidFill>
              <a:latin typeface="+mj-lt"/>
              <a:ea typeface="+mj-ea"/>
              <a:cs typeface="+mj-cs"/>
            </a:endParaRPr>
          </a:p>
        </p:txBody>
      </p:sp>
      <p:sp>
        <p:nvSpPr>
          <p:cNvPr id="42"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4" name="Freeform: Shape 43">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Qr code">
            <a:extLst>
              <a:ext uri="{FF2B5EF4-FFF2-40B4-BE49-F238E27FC236}">
                <a16:creationId xmlns:a16="http://schemas.microsoft.com/office/drawing/2014/main" id="{3F3ED756-024F-2243-AF3E-2E6B1898CFBB}"/>
              </a:ext>
            </a:extLst>
          </p:cNvPr>
          <p:cNvPicPr>
            <a:picLocks noChangeAspect="1"/>
          </p:cNvPicPr>
          <p:nvPr/>
        </p:nvPicPr>
        <p:blipFill>
          <a:blip r:embed="rId7"/>
          <a:stretch>
            <a:fillRect/>
          </a:stretch>
        </p:blipFill>
        <p:spPr>
          <a:xfrm>
            <a:off x="748586" y="485773"/>
            <a:ext cx="4171604" cy="4171604"/>
          </a:xfrm>
          <a:prstGeom prst="rect">
            <a:avLst/>
          </a:prstGeom>
          <a:effectLst/>
        </p:spPr>
      </p:pic>
      <p:sp>
        <p:nvSpPr>
          <p:cNvPr id="3" name="TextBox 2">
            <a:extLst>
              <a:ext uri="{FF2B5EF4-FFF2-40B4-BE49-F238E27FC236}">
                <a16:creationId xmlns:a16="http://schemas.microsoft.com/office/drawing/2014/main" id="{F86ED029-41C3-1DDF-F262-650969655BD6}"/>
              </a:ext>
            </a:extLst>
          </p:cNvPr>
          <p:cNvSpPr txBox="1"/>
          <p:nvPr/>
        </p:nvSpPr>
        <p:spPr>
          <a:xfrm>
            <a:off x="7893815" y="224163"/>
            <a:ext cx="383438" cy="523220"/>
          </a:xfrm>
          <a:prstGeom prst="rect">
            <a:avLst/>
          </a:prstGeom>
          <a:noFill/>
        </p:spPr>
        <p:txBody>
          <a:bodyPr wrap="none" rtlCol="0">
            <a:spAutoFit/>
          </a:bodyPr>
          <a:lstStyle/>
          <a:p>
            <a:r>
              <a:rPr lang="en-US" sz="2800" dirty="0">
                <a:solidFill>
                  <a:schemeClr val="bg1"/>
                </a:solidFill>
              </a:rPr>
              <a:t>1</a:t>
            </a:r>
          </a:p>
        </p:txBody>
      </p:sp>
    </p:spTree>
    <p:extLst>
      <p:ext uri="{BB962C8B-B14F-4D97-AF65-F5344CB8AC3E}">
        <p14:creationId xmlns:p14="http://schemas.microsoft.com/office/powerpoint/2010/main" val="133913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Puzzle of a Park </a:t>
            </a:r>
            <a:r>
              <a:rPr lang="en" dirty="0"/>
              <a:t>opening page</a:t>
            </a:r>
            <a:endParaRPr dirty="0"/>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24791" y="428738"/>
            <a:ext cx="647421" cy="393600"/>
          </a:xfrm>
        </p:spPr>
        <p:txBody>
          <a:bodyPr>
            <a:noAutofit/>
          </a:bodyPr>
          <a:lstStyle/>
          <a:p>
            <a:pPr marL="0" lvl="0" indent="0" algn="r" rtl="0">
              <a:spcBef>
                <a:spcPts val="0"/>
              </a:spcBef>
              <a:spcAft>
                <a:spcPts val="0"/>
              </a:spcAft>
              <a:buNone/>
            </a:pPr>
            <a:fld id="{00000000-1234-1234-1234-123412341234}" type="slidenum">
              <a:rPr lang="en" sz="2800" smtClean="0"/>
              <a:t>19</a:t>
            </a:fld>
            <a:endParaRPr lang="en" sz="2800" dirty="0"/>
          </a:p>
        </p:txBody>
      </p:sp>
      <p:sp>
        <p:nvSpPr>
          <p:cNvPr id="2" name="TextBox 1">
            <a:extLst>
              <a:ext uri="{FF2B5EF4-FFF2-40B4-BE49-F238E27FC236}">
                <a16:creationId xmlns:a16="http://schemas.microsoft.com/office/drawing/2014/main" id="{7EAA45E5-064D-C559-BF0B-EAF1D6E4A151}"/>
              </a:ext>
            </a:extLst>
          </p:cNvPr>
          <p:cNvSpPr txBox="1"/>
          <p:nvPr/>
        </p:nvSpPr>
        <p:spPr>
          <a:xfrm>
            <a:off x="311700" y="453006"/>
            <a:ext cx="3053593" cy="369332"/>
          </a:xfrm>
          <a:prstGeom prst="rect">
            <a:avLst/>
          </a:prstGeom>
          <a:noFill/>
        </p:spPr>
        <p:txBody>
          <a:bodyPr wrap="square" rtlCol="0">
            <a:spAutoFit/>
          </a:bodyPr>
          <a:lstStyle/>
          <a:p>
            <a:r>
              <a:rPr lang="en-US" dirty="0"/>
              <a:t>Adam Cope- Cyberinet</a:t>
            </a:r>
          </a:p>
        </p:txBody>
      </p:sp>
      <p:pic>
        <p:nvPicPr>
          <p:cNvPr id="5" name="Picture 4" descr="A picture containing diagram&#10;&#10;Description automatically generated">
            <a:extLst>
              <a:ext uri="{FF2B5EF4-FFF2-40B4-BE49-F238E27FC236}">
                <a16:creationId xmlns:a16="http://schemas.microsoft.com/office/drawing/2014/main" id="{8FD5DE8F-F3C5-A3BC-3B4C-FA440E2794A5}"/>
              </a:ext>
            </a:extLst>
          </p:cNvPr>
          <p:cNvPicPr>
            <a:picLocks noChangeAspect="1"/>
          </p:cNvPicPr>
          <p:nvPr/>
        </p:nvPicPr>
        <p:blipFill>
          <a:blip r:embed="rId3"/>
          <a:stretch>
            <a:fillRect/>
          </a:stretch>
        </p:blipFill>
        <p:spPr>
          <a:xfrm>
            <a:off x="3435547" y="0"/>
            <a:ext cx="4218991" cy="5143500"/>
          </a:xfrm>
          <a:prstGeom prst="rect">
            <a:avLst/>
          </a:prstGeom>
        </p:spPr>
      </p:pic>
    </p:spTree>
    <p:extLst>
      <p:ext uri="{BB962C8B-B14F-4D97-AF65-F5344CB8AC3E}">
        <p14:creationId xmlns:p14="http://schemas.microsoft.com/office/powerpoint/2010/main" val="2020380451"/>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41" name="Picture 4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43" name="Oval 4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7" name="Picture 4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9" name="Rectangle 4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A desk with technical drawings, pencil and tools">
            <a:extLst>
              <a:ext uri="{FF2B5EF4-FFF2-40B4-BE49-F238E27FC236}">
                <a16:creationId xmlns:a16="http://schemas.microsoft.com/office/drawing/2014/main" id="{97859721-E576-882F-969C-08F1D1A3EE90}"/>
              </a:ext>
            </a:extLst>
          </p:cNvPr>
          <p:cNvPicPr>
            <a:picLocks noChangeAspect="1"/>
          </p:cNvPicPr>
          <p:nvPr/>
        </p:nvPicPr>
        <p:blipFill rotWithShape="1">
          <a:blip r:embed="rId6">
            <a:alphaModFix amt="40000"/>
          </a:blip>
          <a:srcRect t="23391" r="9091"/>
          <a:stretch/>
        </p:blipFill>
        <p:spPr>
          <a:xfrm>
            <a:off x="20" y="10"/>
            <a:ext cx="9143980" cy="5143490"/>
          </a:xfrm>
          <a:prstGeom prst="rect">
            <a:avLst/>
          </a:prstGeom>
        </p:spPr>
      </p:pic>
      <p:sp>
        <p:nvSpPr>
          <p:cNvPr id="2" name="Title 1">
            <a:extLst>
              <a:ext uri="{FF2B5EF4-FFF2-40B4-BE49-F238E27FC236}">
                <a16:creationId xmlns:a16="http://schemas.microsoft.com/office/drawing/2014/main" id="{BA4268A6-0525-8436-09AC-5DFFAF88FBAB}"/>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dirty="0">
                <a:solidFill>
                  <a:schemeClr val="tx1"/>
                </a:solidFill>
              </a:rPr>
              <a:t>Assembling the Cyberinet</a:t>
            </a:r>
          </a:p>
        </p:txBody>
      </p:sp>
      <p:sp>
        <p:nvSpPr>
          <p:cNvPr id="53" name="Rectangle 5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3A912ED-5C25-F18D-BC33-CE1776C8E23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20</a:t>
            </a:fld>
            <a:endParaRPr lang="en-US" sz="2800">
              <a:solidFill>
                <a:srgbClr val="FFFFFF"/>
              </a:solidFill>
            </a:endParaRPr>
          </a:p>
        </p:txBody>
      </p:sp>
    </p:spTree>
    <p:extLst>
      <p:ext uri="{BB962C8B-B14F-4D97-AF65-F5344CB8AC3E}">
        <p14:creationId xmlns:p14="http://schemas.microsoft.com/office/powerpoint/2010/main" val="913695118"/>
      </p:ext>
    </p:extLst>
  </p:cSld>
  <p:clrMapOvr>
    <a:masterClrMapping/>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457200"/>
            <a:ext cx="2779770" cy="1256982"/>
          </a:xfrm>
        </p:spPr>
        <p:txBody>
          <a:bodyPr vert="horz" lIns="91440" tIns="45720" rIns="91440" bIns="45720" rtlCol="0" anchor="t">
            <a:normAutofit fontScale="90000"/>
          </a:bodyPr>
          <a:lstStyle/>
          <a:p>
            <a:pPr defTabSz="457200">
              <a:lnSpc>
                <a:spcPct val="90000"/>
              </a:lnSpc>
              <a:spcBef>
                <a:spcPct val="0"/>
              </a:spcBef>
            </a:pPr>
            <a:r>
              <a:rPr lang="en-US" sz="3300" dirty="0"/>
              <a:t>Assembling the Cyberinet</a:t>
            </a:r>
          </a:p>
        </p:txBody>
      </p:sp>
      <p:pic>
        <p:nvPicPr>
          <p:cNvPr id="8" name="Google Shape;98;p19">
            <a:extLst>
              <a:ext uri="{FF2B5EF4-FFF2-40B4-BE49-F238E27FC236}">
                <a16:creationId xmlns:a16="http://schemas.microsoft.com/office/drawing/2014/main" id="{B1C9B2C5-C68E-7967-D6F1-0C79D494E2B5}"/>
              </a:ext>
              <a:ext uri="{C183D7F6-B498-43B3-948B-1728B52AA6E4}">
                <adec:decorative xmlns:adec="http://schemas.microsoft.com/office/drawing/2017/decorative" val="1"/>
              </a:ext>
            </a:extLst>
          </p:cNvPr>
          <p:cNvPicPr preferRelativeResize="0">
            <a:picLocks/>
          </p:cNvPicPr>
          <p:nvPr/>
        </p:nvPicPr>
        <p:blipFill rotWithShape="1">
          <a:blip r:embed="rId8"/>
          <a:srcRect l="10504" r="12221" b="4"/>
          <a:stretch/>
        </p:blipFill>
        <p:spPr>
          <a:xfrm rot="16200000">
            <a:off x="3701436" y="215995"/>
            <a:ext cx="2074369" cy="2556778"/>
          </a:xfrm>
          <a:prstGeom prst="rect">
            <a:avLst/>
          </a:prstGeom>
          <a:noFill/>
          <a:effectLst>
            <a:outerShdw blurRad="50800" dist="38100" dir="5400000" algn="t" rotWithShape="0">
              <a:prstClr val="black">
                <a:alpha val="43000"/>
              </a:prstClr>
            </a:outerShdw>
          </a:effectLst>
        </p:spPr>
      </p:pic>
      <p:pic>
        <p:nvPicPr>
          <p:cNvPr id="7" name="Picture 6">
            <a:extLst>
              <a:ext uri="{FF2B5EF4-FFF2-40B4-BE49-F238E27FC236}">
                <a16:creationId xmlns:a16="http://schemas.microsoft.com/office/drawing/2014/main" id="{5E92CE42-D969-7CCF-96E4-E406149746FF}"/>
              </a:ext>
            </a:extLst>
          </p:cNvPr>
          <p:cNvPicPr>
            <a:picLocks noChangeAspect="1"/>
          </p:cNvPicPr>
          <p:nvPr/>
        </p:nvPicPr>
        <p:blipFill rotWithShape="1">
          <a:blip r:embed="rId9"/>
          <a:srcRect r="7564" b="-2"/>
          <a:stretch/>
        </p:blipFill>
        <p:spPr>
          <a:xfrm>
            <a:off x="6101446" y="457201"/>
            <a:ext cx="2556778" cy="2074544"/>
          </a:xfrm>
          <a:prstGeom prst="rect">
            <a:avLst/>
          </a:prstGeom>
          <a:effectLst>
            <a:outerShdw blurRad="50800" dist="38100" dir="5400000" algn="t" rotWithShape="0">
              <a:prstClr val="black">
                <a:alpha val="43000"/>
              </a:prstClr>
            </a:outerShdw>
          </a:effectLst>
        </p:spPr>
      </p:pic>
      <p:sp>
        <p:nvSpPr>
          <p:cNvPr id="28" name="Rectangle 27">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21</a:t>
            </a:fld>
            <a:endParaRPr lang="en-US" sz="2800"/>
          </a:p>
        </p:txBody>
      </p:sp>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10"/>
          <a:srcRect t="29849" r="5" b="9305"/>
          <a:stretch/>
        </p:blipFill>
        <p:spPr>
          <a:xfrm>
            <a:off x="3460233" y="2611755"/>
            <a:ext cx="2556777" cy="2074368"/>
          </a:xfrm>
          <a:prstGeom prst="rect">
            <a:avLst/>
          </a:prstGeom>
          <a:effectLst>
            <a:outerShdw blurRad="50800" dist="38100" dir="5400000" algn="t" rotWithShape="0">
              <a:prstClr val="black">
                <a:alpha val="43000"/>
              </a:prstClr>
            </a:outerShdw>
          </a:effectLst>
        </p:spPr>
      </p:pic>
      <p:pic>
        <p:nvPicPr>
          <p:cNvPr id="10" name="Picture 9" descr="A picture containing indoor&#10;&#10;Description automatically generated">
            <a:extLst>
              <a:ext uri="{FF2B5EF4-FFF2-40B4-BE49-F238E27FC236}">
                <a16:creationId xmlns:a16="http://schemas.microsoft.com/office/drawing/2014/main" id="{AD6135E6-48B5-0E53-5A49-F0C2B4D2C367}"/>
              </a:ext>
            </a:extLst>
          </p:cNvPr>
          <p:cNvPicPr>
            <a:picLocks noChangeAspect="1"/>
          </p:cNvPicPr>
          <p:nvPr/>
        </p:nvPicPr>
        <p:blipFill rotWithShape="1">
          <a:blip r:embed="rId11"/>
          <a:srcRect l="2492" r="5072" b="-2"/>
          <a:stretch/>
        </p:blipFill>
        <p:spPr>
          <a:xfrm>
            <a:off x="6101446" y="2611755"/>
            <a:ext cx="2556778" cy="2074543"/>
          </a:xfrm>
          <a:prstGeom prst="rect">
            <a:avLst/>
          </a:prstGeom>
          <a:effectLst>
            <a:outerShdw blurRad="50800" dist="38100" dir="5400000" algn="t" rotWithShape="0">
              <a:prstClr val="black">
                <a:alpha val="43000"/>
              </a:prstClr>
            </a:outerShdw>
          </a:effectLst>
        </p:spPr>
      </p:pic>
      <p:graphicFrame>
        <p:nvGraphicFramePr>
          <p:cNvPr id="12" name="Text Placeholder 2">
            <a:extLst>
              <a:ext uri="{FF2B5EF4-FFF2-40B4-BE49-F238E27FC236}">
                <a16:creationId xmlns:a16="http://schemas.microsoft.com/office/drawing/2014/main" id="{C7DE12C1-3174-2C7E-5B8D-C91935BAD1EA}"/>
              </a:ext>
            </a:extLst>
          </p:cNvPr>
          <p:cNvGraphicFramePr/>
          <p:nvPr>
            <p:extLst>
              <p:ext uri="{D42A27DB-BD31-4B8C-83A1-F6EECF244321}">
                <p14:modId xmlns:p14="http://schemas.microsoft.com/office/powerpoint/2010/main" val="2152137502"/>
              </p:ext>
            </p:extLst>
          </p:nvPr>
        </p:nvGraphicFramePr>
        <p:xfrm>
          <a:off x="484582" y="1545062"/>
          <a:ext cx="2715817" cy="31412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58868971"/>
      </p:ext>
    </p:extLst>
  </p:cSld>
  <p:clrMapOvr>
    <a:masterClrMapping/>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22</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extLst>
      <p:ext uri="{BB962C8B-B14F-4D97-AF65-F5344CB8AC3E}">
        <p14:creationId xmlns:p14="http://schemas.microsoft.com/office/powerpoint/2010/main" val="560663406"/>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1" y="391398"/>
            <a:ext cx="638329" cy="393600"/>
          </a:xfrm>
        </p:spPr>
        <p:txBody>
          <a:bodyPr>
            <a:noAutofit/>
          </a:bodyPr>
          <a:lstStyle/>
          <a:p>
            <a:pPr marL="0" lvl="0" indent="0" algn="r" rtl="0">
              <a:spcBef>
                <a:spcPts val="0"/>
              </a:spcBef>
              <a:spcAft>
                <a:spcPts val="0"/>
              </a:spcAft>
              <a:buNone/>
            </a:pPr>
            <a:fld id="{00000000-1234-1234-1234-123412341234}" type="slidenum">
              <a:rPr lang="en" sz="2800" smtClean="0"/>
              <a:t>23</a:t>
            </a:fld>
            <a:endParaRPr lang="en" sz="2800"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45911" y="380856"/>
            <a:ext cx="3515025" cy="3004908"/>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3725874" y="125797"/>
            <a:ext cx="3694471" cy="1143001"/>
          </a:xfrm>
          <a:prstGeom prst="rect">
            <a:avLst/>
          </a:prstGeom>
        </p:spPr>
      </p:pic>
      <p:pic>
        <p:nvPicPr>
          <p:cNvPr id="5" name="Picture 4" descr="A black video game controller&#10;&#10;Description automatically generated with low confidence">
            <a:extLst>
              <a:ext uri="{FF2B5EF4-FFF2-40B4-BE49-F238E27FC236}">
                <a16:creationId xmlns:a16="http://schemas.microsoft.com/office/drawing/2014/main" id="{A6718154-02D5-1820-9630-40C39B5EB670}"/>
              </a:ext>
            </a:extLst>
          </p:cNvPr>
          <p:cNvPicPr>
            <a:picLocks noChangeAspect="1"/>
          </p:cNvPicPr>
          <p:nvPr/>
        </p:nvPicPr>
        <p:blipFill rotWithShape="1">
          <a:blip r:embed="rId5"/>
          <a:srcRect l="13700" t="12596" r="25625" b="13031"/>
          <a:stretch/>
        </p:blipFill>
        <p:spPr>
          <a:xfrm rot="5400000">
            <a:off x="6007236" y="1501296"/>
            <a:ext cx="3268619" cy="3004909"/>
          </a:xfrm>
          <a:prstGeom prst="rect">
            <a:avLst/>
          </a:prstGeom>
        </p:spPr>
      </p:pic>
      <p:pic>
        <p:nvPicPr>
          <p:cNvPr id="8" name="Picture 7" descr="A picture containing text, synthesizer&#10;&#10;Description automatically generated">
            <a:extLst>
              <a:ext uri="{FF2B5EF4-FFF2-40B4-BE49-F238E27FC236}">
                <a16:creationId xmlns:a16="http://schemas.microsoft.com/office/drawing/2014/main" id="{0B6E77D3-8C62-98A1-B338-344149E66979}"/>
              </a:ext>
            </a:extLst>
          </p:cNvPr>
          <p:cNvPicPr>
            <a:picLocks noChangeAspect="1"/>
          </p:cNvPicPr>
          <p:nvPr/>
        </p:nvPicPr>
        <p:blipFill>
          <a:blip r:embed="rId6"/>
          <a:stretch>
            <a:fillRect/>
          </a:stretch>
        </p:blipFill>
        <p:spPr>
          <a:xfrm>
            <a:off x="3395175" y="1369442"/>
            <a:ext cx="2534771" cy="1901078"/>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A46A3453-114D-6BBC-5D34-E0163F32FB51}"/>
              </a:ext>
            </a:extLst>
          </p:cNvPr>
          <p:cNvPicPr>
            <a:picLocks noChangeAspect="1"/>
          </p:cNvPicPr>
          <p:nvPr/>
        </p:nvPicPr>
        <p:blipFill rotWithShape="1">
          <a:blip r:embed="rId7"/>
          <a:srcRect l="24043" t="19650" r="26676" b="27787"/>
          <a:stretch/>
        </p:blipFill>
        <p:spPr>
          <a:xfrm>
            <a:off x="4246206" y="3387980"/>
            <a:ext cx="1683740" cy="13469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0" name="Rectangle 139">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24</a:t>
            </a:fld>
            <a:endParaRPr lang="en-US" sz="2800" b="0" i="0" kern="1200">
              <a:solidFill>
                <a:srgbClr val="FFFFFF"/>
              </a:solidFill>
              <a:latin typeface="+mn-lt"/>
              <a:ea typeface="+mn-ea"/>
              <a:cs typeface="+mn-cs"/>
            </a:endParaRPr>
          </a:p>
        </p:txBody>
      </p:sp>
      <p:cxnSp>
        <p:nvCxnSpPr>
          <p:cNvPr id="144" name="Straight Connector 143">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123" name="Google Shape;123;p23"/>
          <p:cNvSpPr txBox="1">
            <a:spLocks noGrp="1"/>
          </p:cNvSpPr>
          <p:nvPr>
            <p:ph type="title"/>
          </p:nvPr>
        </p:nvSpPr>
        <p:spPr>
          <a:xfrm>
            <a:off x="3490721" y="950218"/>
            <a:ext cx="5106271" cy="339634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How the Cyberinet works</a:t>
            </a:r>
          </a:p>
        </p:txBody>
      </p:sp>
      <p:pic>
        <p:nvPicPr>
          <p:cNvPr id="2" name="Picture 1" descr="A black video game controller">
            <a:extLst>
              <a:ext uri="{FF2B5EF4-FFF2-40B4-BE49-F238E27FC236}">
                <a16:creationId xmlns:a16="http://schemas.microsoft.com/office/drawing/2014/main" id="{6DC8B24B-9FE0-845A-1820-3895DD8D8678}"/>
              </a:ext>
            </a:extLst>
          </p:cNvPr>
          <p:cNvPicPr>
            <a:picLocks noChangeAspect="1"/>
          </p:cNvPicPr>
          <p:nvPr/>
        </p:nvPicPr>
        <p:blipFill rotWithShape="1">
          <a:blip r:embed="rId8"/>
          <a:srcRect l="13700" t="12596" r="25625" b="13031"/>
          <a:stretch/>
        </p:blipFill>
        <p:spPr>
          <a:xfrm rot="5400000">
            <a:off x="73348" y="1137233"/>
            <a:ext cx="3120820" cy="28690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5" name="Picture 1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7" name="Picture 1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9" name="Oval 1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1" name="Picture 1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3" name="Picture 1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5" name="Rectangle 1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8" name="Google Shape;128;p24"/>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a:t>Collects data</a:t>
            </a:r>
          </a:p>
        </p:txBody>
      </p:sp>
      <p:pic>
        <p:nvPicPr>
          <p:cNvPr id="131" name="Picture 130" descr="Electronics protoboard">
            <a:extLst>
              <a:ext uri="{FF2B5EF4-FFF2-40B4-BE49-F238E27FC236}">
                <a16:creationId xmlns:a16="http://schemas.microsoft.com/office/drawing/2014/main" id="{3840910A-7588-5CE7-0292-BF99BE8E97A0}"/>
              </a:ext>
            </a:extLst>
          </p:cNvPr>
          <p:cNvPicPr>
            <a:picLocks noChangeAspect="1"/>
          </p:cNvPicPr>
          <p:nvPr/>
        </p:nvPicPr>
        <p:blipFill rotWithShape="1">
          <a:blip r:embed="rId8"/>
          <a:srcRect l="10443" r="44448"/>
          <a:stretch/>
        </p:blipFill>
        <p:spPr>
          <a:xfrm>
            <a:off x="20" y="10"/>
            <a:ext cx="3475989" cy="5143490"/>
          </a:xfrm>
          <a:prstGeom prst="rect">
            <a:avLst/>
          </a:prstGeom>
        </p:spPr>
      </p:pic>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25</a:t>
            </a:fld>
            <a:endParaRPr lang="en-US" sz="2800"/>
          </a:p>
        </p:txBody>
      </p:sp>
      <p:sp>
        <p:nvSpPr>
          <p:cNvPr id="129" name="Google Shape;129;p24"/>
          <p:cNvSpPr txBox="1">
            <a:spLocks noGrp="1"/>
          </p:cNvSpPr>
          <p:nvPr>
            <p:ph type="body" idx="1"/>
          </p:nvPr>
        </p:nvSpPr>
        <p:spPr>
          <a:xfrm>
            <a:off x="3961785" y="1828800"/>
            <a:ext cx="3575604"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t>The </a:t>
            </a:r>
            <a:r>
              <a:rPr lang="en-US" sz="1200" dirty="0" err="1"/>
              <a:t>Cyberinet’s</a:t>
            </a:r>
            <a:r>
              <a:rPr lang="en-US" sz="1200" dirty="0"/>
              <a:t> .</a:t>
            </a:r>
            <a:r>
              <a:rPr lang="en-US" sz="1200" dirty="0" err="1"/>
              <a:t>ino</a:t>
            </a:r>
            <a:r>
              <a:rPr lang="en-US" sz="1200" dirty="0"/>
              <a:t> code and attached sensors manage the collection of the performance data.</a:t>
            </a:r>
          </a:p>
          <a:p>
            <a:pPr marL="457200" lvl="0" indent="-342900" defTabSz="457200">
              <a:lnSpc>
                <a:spcPct val="90000"/>
              </a:lnSpc>
              <a:spcBef>
                <a:spcPts val="1000"/>
              </a:spcBef>
              <a:buSzPct val="80000"/>
              <a:buFont typeface="Wingdings 3" charset="2"/>
              <a:buChar char=""/>
            </a:pPr>
            <a:r>
              <a:rPr lang="en-US" sz="1200" dirty="0"/>
              <a:t>SDP31: Measures differential air pressure between the inside and outside of the instrument. Small tubes connect to the sensor to facilitate this. Also measures temperature.</a:t>
            </a:r>
          </a:p>
          <a:p>
            <a:pPr marL="457200" lvl="0" indent="-342900" defTabSz="457200">
              <a:lnSpc>
                <a:spcPct val="90000"/>
              </a:lnSpc>
              <a:spcBef>
                <a:spcPts val="1000"/>
              </a:spcBef>
              <a:buSzPct val="80000"/>
              <a:buFont typeface="Wingdings 3" charset="2"/>
              <a:buChar char=""/>
            </a:pPr>
            <a:r>
              <a:rPr lang="en-US" sz="1200" dirty="0"/>
              <a:t>MPU6050: Measures performer movement in 6 axis. </a:t>
            </a:r>
          </a:p>
          <a:p>
            <a:pPr marL="457200" lvl="0" indent="-342900" defTabSz="457200">
              <a:lnSpc>
                <a:spcPct val="90000"/>
              </a:lnSpc>
              <a:spcBef>
                <a:spcPts val="1000"/>
              </a:spcBef>
              <a:buSzPct val="80000"/>
              <a:buFont typeface="Wingdings 3" charset="2"/>
              <a:buChar char=""/>
            </a:pPr>
            <a:r>
              <a:rPr lang="en-US" sz="1200" dirty="0"/>
              <a:t>Buttons: triggerable by the performer.</a:t>
            </a:r>
          </a:p>
          <a:p>
            <a:pPr marL="457200" lvl="0" indent="-342900" defTabSz="457200">
              <a:lnSpc>
                <a:spcPct val="90000"/>
              </a:lnSpc>
              <a:spcBef>
                <a:spcPts val="1000"/>
              </a:spcBef>
              <a:buSzPct val="80000"/>
              <a:buFont typeface="Wingdings 3" charset="2"/>
              <a:buChar char=""/>
            </a:pPr>
            <a:r>
              <a:rPr lang="en-US" sz="1200" dirty="0"/>
              <a:t>Other Expansion Add-Ons.</a:t>
            </a:r>
          </a:p>
          <a:p>
            <a:pPr marL="0" lvl="0" indent="0" defTabSz="457200">
              <a:lnSpc>
                <a:spcPct val="90000"/>
              </a:lnSpc>
              <a:spcBef>
                <a:spcPts val="1000"/>
              </a:spcBef>
              <a:buSzPct val="80000"/>
              <a:buFont typeface="Wingdings 3" charset="2"/>
              <a:buChar char=""/>
            </a:pPr>
            <a:endParaRPr lang="en-US" sz="1200" dirty="0"/>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9954B-101F-9834-D2F5-BBD252C15775}"/>
              </a:ext>
            </a:extLst>
          </p:cNvPr>
          <p:cNvSpPr>
            <a:spLocks noGrp="1"/>
          </p:cNvSpPr>
          <p:nvPr>
            <p:ph type="body" idx="1"/>
          </p:nvPr>
        </p:nvSpPr>
        <p:spPr>
          <a:xfrm>
            <a:off x="169086" y="4477791"/>
            <a:ext cx="5998800" cy="605100"/>
          </a:xfrm>
        </p:spPr>
        <p:txBody>
          <a:bodyPr>
            <a:normAutofit fontScale="77500" lnSpcReduction="20000"/>
          </a:bodyPr>
          <a:lstStyle/>
          <a:p>
            <a:endParaRPr lang="en-US" dirty="0"/>
          </a:p>
          <a:p>
            <a:r>
              <a:rPr lang="en-US" dirty="0"/>
              <a:t>Data Collection Code</a:t>
            </a:r>
          </a:p>
        </p:txBody>
      </p:sp>
      <p:sp>
        <p:nvSpPr>
          <p:cNvPr id="3" name="Slide Number Placeholder 2">
            <a:extLst>
              <a:ext uri="{FF2B5EF4-FFF2-40B4-BE49-F238E27FC236}">
                <a16:creationId xmlns:a16="http://schemas.microsoft.com/office/drawing/2014/main" id="{F2DDF065-A048-D11C-9712-DCE7B5F95448}"/>
              </a:ext>
            </a:extLst>
          </p:cNvPr>
          <p:cNvSpPr>
            <a:spLocks noGrp="1"/>
          </p:cNvSpPr>
          <p:nvPr>
            <p:ph type="sldNum" idx="12"/>
          </p:nvPr>
        </p:nvSpPr>
        <p:spPr>
          <a:xfrm>
            <a:off x="7636362" y="445185"/>
            <a:ext cx="734432" cy="393600"/>
          </a:xfrm>
        </p:spPr>
        <p:txBody>
          <a:bodyPr>
            <a:noAutofit/>
          </a:bodyPr>
          <a:lstStyle/>
          <a:p>
            <a:pPr marL="0" lvl="0" indent="0" algn="r" rtl="0">
              <a:spcBef>
                <a:spcPts val="0"/>
              </a:spcBef>
              <a:spcAft>
                <a:spcPts val="0"/>
              </a:spcAft>
              <a:buNone/>
            </a:pPr>
            <a:fld id="{00000000-1234-1234-1234-123412341234}" type="slidenum">
              <a:rPr lang="en" sz="2800" smtClean="0"/>
              <a:t>26</a:t>
            </a:fld>
            <a:endParaRPr lang="en" sz="2800" dirty="0"/>
          </a:p>
        </p:txBody>
      </p:sp>
      <p:pic>
        <p:nvPicPr>
          <p:cNvPr id="5" name="Picture 4" descr="Code running on the Cyberinet">
            <a:extLst>
              <a:ext uri="{FF2B5EF4-FFF2-40B4-BE49-F238E27FC236}">
                <a16:creationId xmlns:a16="http://schemas.microsoft.com/office/drawing/2014/main" id="{E785EEDA-442F-C68B-BA00-F6F6EC4F27E0}"/>
              </a:ext>
            </a:extLst>
          </p:cNvPr>
          <p:cNvPicPr>
            <a:picLocks noChangeAspect="1"/>
          </p:cNvPicPr>
          <p:nvPr/>
        </p:nvPicPr>
        <p:blipFill>
          <a:blip r:embed="rId3"/>
          <a:stretch>
            <a:fillRect/>
          </a:stretch>
        </p:blipFill>
        <p:spPr>
          <a:xfrm>
            <a:off x="356632" y="48619"/>
            <a:ext cx="3425115" cy="4456145"/>
          </a:xfrm>
          <a:prstGeom prst="rect">
            <a:avLst/>
          </a:prstGeom>
        </p:spPr>
      </p:pic>
      <p:pic>
        <p:nvPicPr>
          <p:cNvPr id="7" name="Picture 6" descr="Table">
            <a:extLst>
              <a:ext uri="{FF2B5EF4-FFF2-40B4-BE49-F238E27FC236}">
                <a16:creationId xmlns:a16="http://schemas.microsoft.com/office/drawing/2014/main" id="{DED49A38-9ECE-48CB-672F-0C40004B09A0}"/>
              </a:ext>
            </a:extLst>
          </p:cNvPr>
          <p:cNvPicPr>
            <a:picLocks noChangeAspect="1"/>
          </p:cNvPicPr>
          <p:nvPr/>
        </p:nvPicPr>
        <p:blipFill>
          <a:blip r:embed="rId4"/>
          <a:stretch>
            <a:fillRect/>
          </a:stretch>
        </p:blipFill>
        <p:spPr>
          <a:xfrm>
            <a:off x="3902703" y="940290"/>
            <a:ext cx="5072211" cy="3895385"/>
          </a:xfrm>
          <a:prstGeom prst="rect">
            <a:avLst/>
          </a:prstGeom>
        </p:spPr>
      </p:pic>
    </p:spTree>
    <p:extLst>
      <p:ext uri="{BB962C8B-B14F-4D97-AF65-F5344CB8AC3E}">
        <p14:creationId xmlns:p14="http://schemas.microsoft.com/office/powerpoint/2010/main" val="9848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extLst>
              <p:ext uri="{D42A27DB-BD31-4B8C-83A1-F6EECF244321}">
                <p14:modId xmlns:p14="http://schemas.microsoft.com/office/powerpoint/2010/main" val="1327413565"/>
              </p:ext>
            </p:extLst>
          </p:nvPr>
        </p:nvGraphicFramePr>
        <p:xfrm>
          <a:off x="827088" y="1539875"/>
          <a:ext cx="6710362" cy="314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27</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66CA3154-2445-74C4-9A06-24986F13C803}"/>
              </a:ext>
            </a:extLst>
          </p:cNvPr>
          <p:cNvSpPr>
            <a:spLocks noGrp="1"/>
          </p:cNvSpPr>
          <p:nvPr>
            <p:ph type="sldNum" sz="quarter" idx="12"/>
          </p:nvPr>
        </p:nvSpPr>
        <p:spPr>
          <a:xfrm>
            <a:off x="7764405" y="221796"/>
            <a:ext cx="628649" cy="575766"/>
          </a:xfrm>
        </p:spPr>
        <p:txBody>
          <a:bodyPr>
            <a:normAutofit/>
          </a:bodyPr>
          <a:lstStyle/>
          <a:p>
            <a:pPr marL="0" lvl="0" indent="0" rtl="0">
              <a:spcBef>
                <a:spcPts val="0"/>
              </a:spcBef>
              <a:spcAft>
                <a:spcPts val="600"/>
              </a:spcAft>
              <a:buNone/>
            </a:pPr>
            <a:fld id="{00000000-1234-1234-1234-123412341234}" type="slidenum">
              <a:rPr lang="en" sz="2800">
                <a:solidFill>
                  <a:srgbClr val="FFFFFF"/>
                </a:solidFill>
              </a:rPr>
              <a:pPr marL="0" lvl="0" indent="0" rtl="0">
                <a:spcBef>
                  <a:spcPts val="0"/>
                </a:spcBef>
                <a:spcAft>
                  <a:spcPts val="600"/>
                </a:spcAft>
                <a:buNone/>
              </a:pPr>
              <a:t>28</a:t>
            </a:fld>
            <a:endParaRPr lang="en" sz="2800" dirty="0">
              <a:solidFill>
                <a:srgbClr val="FFFFFF"/>
              </a:solidFill>
            </a:endParaRPr>
          </a:p>
        </p:txBody>
      </p:sp>
      <p:sp>
        <p:nvSpPr>
          <p:cNvPr id="1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6" name="Freeform: Shape 1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BC83B8F-4D10-31E2-14EF-338FAAC499AD}"/>
              </a:ext>
            </a:extLst>
          </p:cNvPr>
          <p:cNvSpPr>
            <a:spLocks noGrp="1"/>
          </p:cNvSpPr>
          <p:nvPr>
            <p:ph type="title"/>
          </p:nvPr>
        </p:nvSpPr>
        <p:spPr>
          <a:xfrm>
            <a:off x="827484" y="339538"/>
            <a:ext cx="6710641" cy="1050398"/>
          </a:xfrm>
        </p:spPr>
        <p:txBody>
          <a:bodyPr anchor="ctr">
            <a:normAutofit/>
          </a:bodyPr>
          <a:lstStyle/>
          <a:p>
            <a:r>
              <a:rPr lang="en-US" dirty="0">
                <a:solidFill>
                  <a:srgbClr val="FFFFFF"/>
                </a:solidFill>
              </a:rPr>
              <a:t>Performer Opinions</a:t>
            </a:r>
          </a:p>
        </p:txBody>
      </p:sp>
      <p:sp>
        <p:nvSpPr>
          <p:cNvPr id="4" name="Footer Placeholder 3">
            <a:extLst>
              <a:ext uri="{FF2B5EF4-FFF2-40B4-BE49-F238E27FC236}">
                <a16:creationId xmlns:a16="http://schemas.microsoft.com/office/drawing/2014/main" id="{C17CBB7E-AA79-81AE-3E92-1F27BBED8D5F}"/>
              </a:ext>
            </a:extLst>
          </p:cNvPr>
          <p:cNvSpPr>
            <a:spLocks noGrp="1"/>
          </p:cNvSpPr>
          <p:nvPr>
            <p:ph type="ftr" sz="quarter" idx="11"/>
          </p:nvPr>
        </p:nvSpPr>
        <p:spPr>
          <a:xfrm>
            <a:off x="477686" y="4766310"/>
            <a:ext cx="2894846" cy="228600"/>
          </a:xfrm>
        </p:spPr>
        <p:txBody>
          <a:bodyPr>
            <a:normAutofit/>
          </a:bodyPr>
          <a:lstStyle/>
          <a:p>
            <a:r>
              <a:rPr lang="en-US" dirty="0">
                <a:solidFill>
                  <a:schemeClr val="tx1">
                    <a:alpha val="60000"/>
                  </a:schemeClr>
                </a:solidFill>
              </a:rPr>
              <a:t>Thanks Adam!</a:t>
            </a:r>
          </a:p>
        </p:txBody>
      </p:sp>
      <p:sp>
        <p:nvSpPr>
          <p:cNvPr id="3" name="Content Placeholder 2">
            <a:extLst>
              <a:ext uri="{FF2B5EF4-FFF2-40B4-BE49-F238E27FC236}">
                <a16:creationId xmlns:a16="http://schemas.microsoft.com/office/drawing/2014/main" id="{D5C90483-6FD3-BCE7-E86E-D6AF5FEA09F6}"/>
              </a:ext>
            </a:extLst>
          </p:cNvPr>
          <p:cNvSpPr>
            <a:spLocks noGrp="1"/>
          </p:cNvSpPr>
          <p:nvPr>
            <p:ph idx="1"/>
          </p:nvPr>
        </p:nvSpPr>
        <p:spPr>
          <a:xfrm>
            <a:off x="827484" y="2072640"/>
            <a:ext cx="6709905" cy="2613659"/>
          </a:xfrm>
        </p:spPr>
        <p:txBody>
          <a:bodyPr>
            <a:normAutofit/>
          </a:bodyPr>
          <a:lstStyle/>
          <a:p>
            <a:r>
              <a:rPr lang="en-US" dirty="0"/>
              <a:t>We will take a few moments to ask Adam about his thoughts with using the device.</a:t>
            </a:r>
          </a:p>
          <a:p>
            <a:r>
              <a:rPr lang="en-US" dirty="0"/>
              <a:t>What are your honest opinions on the usability, flexibility, and anything else you would like to mention?</a:t>
            </a:r>
          </a:p>
        </p:txBody>
      </p:sp>
    </p:spTree>
    <p:extLst>
      <p:ext uri="{BB962C8B-B14F-4D97-AF65-F5344CB8AC3E}">
        <p14:creationId xmlns:p14="http://schemas.microsoft.com/office/powerpoint/2010/main" val="1736901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1438402023"/>
      </p:ext>
    </p:extLst>
  </p:cSld>
  <p:clrMapOvr>
    <a:masterClrMapping/>
  </p:clrMapOvr>
  <mc:AlternateContent xmlns:mc="http://schemas.openxmlformats.org/markup-compatibility/2006" xmlns:p14="http://schemas.microsoft.com/office/powerpoint/2010/main">
    <mc:Choice Requires="p14">
      <p:transition spd="slow" p14:dur="2000" advTm="900000">
        <p14:prism dir="d"/>
      </p:transition>
    </mc:Choice>
    <mc:Fallback xmlns="">
      <p:transition spd="slow" advTm="90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29</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3" name="Freeform: Shape 20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30</a:t>
            </a:fld>
            <a:endParaRPr lang="en-US" sz="2800" b="0" i="0" kern="1200" dirty="0">
              <a:solidFill>
                <a:schemeClr val="tx1">
                  <a:tint val="75000"/>
                </a:schemeClr>
              </a:solidFill>
              <a:latin typeface="+mn-lt"/>
              <a:ea typeface="+mn-ea"/>
              <a:cs typeface="+mn-cs"/>
            </a:endParaRPr>
          </a:p>
        </p:txBody>
      </p:sp>
      <p:sp>
        <p:nvSpPr>
          <p:cNvPr id="181" name="Google Shape;181;p33"/>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1" kern="1200" dirty="0">
                <a:solidFill>
                  <a:schemeClr val="bg2"/>
                </a:solidFill>
                <a:latin typeface="+mj-lt"/>
                <a:ea typeface="+mj-ea"/>
                <a:cs typeface="+mj-cs"/>
              </a:rPr>
              <a:t>Ethereal Presence </a:t>
            </a:r>
            <a:r>
              <a:rPr lang="en-US" sz="4200" b="0" i="0" kern="1200" dirty="0">
                <a:solidFill>
                  <a:schemeClr val="bg2"/>
                </a:solidFill>
                <a:latin typeface="+mj-lt"/>
                <a:ea typeface="+mj-ea"/>
                <a:cs typeface="+mj-cs"/>
              </a:rPr>
              <a:t>(2022)</a:t>
            </a:r>
          </a:p>
        </p:txBody>
      </p:sp>
      <p:sp>
        <p:nvSpPr>
          <p:cNvPr id="182" name="Google Shape;182;p33"/>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dirty="0"/>
              <a:t>Utilizes gyroscope and airflow sensors.</a:t>
            </a:r>
          </a:p>
          <a:p>
            <a:pPr marL="0" lvl="0" indent="0" defTabSz="457200">
              <a:lnSpc>
                <a:spcPct val="90000"/>
              </a:lnSpc>
              <a:spcBef>
                <a:spcPts val="1000"/>
              </a:spcBef>
              <a:buSzPct val="80000"/>
              <a:buFont typeface="Wingdings 3" charset="2"/>
              <a:buChar char=""/>
            </a:pPr>
            <a:r>
              <a:rPr lang="en-US" sz="1400" dirty="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400" dirty="0"/>
              <a:t>Computer synthesis has 2 main textures:</a:t>
            </a:r>
          </a:p>
          <a:p>
            <a:pPr marL="457200" lvl="0" indent="-342900" defTabSz="457200">
              <a:lnSpc>
                <a:spcPct val="90000"/>
              </a:lnSpc>
              <a:spcBef>
                <a:spcPts val="1000"/>
              </a:spcBef>
              <a:buSzPct val="80000"/>
              <a:buFont typeface="Wingdings 3" charset="2"/>
              <a:buChar char=""/>
            </a:pPr>
            <a:r>
              <a:rPr lang="en-US" sz="1400" dirty="0"/>
              <a:t>Filtered pink noise to provide backing texture</a:t>
            </a:r>
          </a:p>
          <a:p>
            <a:pPr marL="457200" lvl="0" indent="-342900" defTabSz="457200">
              <a:lnSpc>
                <a:spcPct val="90000"/>
              </a:lnSpc>
              <a:spcBef>
                <a:spcPts val="1000"/>
              </a:spcBef>
              <a:buSzPct val="80000"/>
              <a:buFont typeface="Wingdings 3" charset="2"/>
              <a:buChar char=""/>
            </a:pPr>
            <a:r>
              <a:rPr lang="en-US" sz="1400" dirty="0"/>
              <a:t>Modified FM synthesis to provide accompaniment to the soloist</a:t>
            </a:r>
          </a:p>
          <a:p>
            <a:pPr marL="0" lvl="0" indent="0" defTabSz="457200">
              <a:lnSpc>
                <a:spcPct val="90000"/>
              </a:lnSpc>
              <a:spcBef>
                <a:spcPts val="1000"/>
              </a:spcBef>
              <a:buSzPct val="80000"/>
              <a:buFont typeface="Wingdings 3" charset="2"/>
              <a:buChar char=""/>
            </a:pPr>
            <a:r>
              <a:rPr lang="en-US" sz="1400" dirty="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400" dirty="0"/>
              <a:t>Wide tempo variety helps encourage a non-identical performances.</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01094" y="378356"/>
            <a:ext cx="665666" cy="393600"/>
          </a:xfrm>
        </p:spPr>
        <p:txBody>
          <a:bodyPr>
            <a:noAutofit/>
          </a:bodyPr>
          <a:lstStyle/>
          <a:p>
            <a:pPr marL="0" lvl="0" indent="0" algn="r" rtl="0">
              <a:spcBef>
                <a:spcPts val="0"/>
              </a:spcBef>
              <a:spcAft>
                <a:spcPts val="0"/>
              </a:spcAft>
              <a:buNone/>
            </a:pPr>
            <a:fld id="{00000000-1234-1234-1234-123412341234}" type="slidenum">
              <a:rPr lang="en" sz="2800" smtClean="0"/>
              <a:t>31</a:t>
            </a:fld>
            <a:endParaRPr lang="en" sz="2800" dirty="0"/>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14765" y="0"/>
            <a:ext cx="3994778" cy="5159301"/>
          </a:xfrm>
          <a:prstGeom prst="rect">
            <a:avLst/>
          </a:prstGeom>
          <a:noFill/>
          <a:ln>
            <a:noFill/>
          </a:ln>
        </p:spPr>
      </p:pic>
      <p:sp>
        <p:nvSpPr>
          <p:cNvPr id="2" name="TextBox 1">
            <a:extLst>
              <a:ext uri="{FF2B5EF4-FFF2-40B4-BE49-F238E27FC236}">
                <a16:creationId xmlns:a16="http://schemas.microsoft.com/office/drawing/2014/main" id="{4854C007-9D71-0FB4-9D1F-76AE0E6D784E}"/>
              </a:ext>
            </a:extLst>
          </p:cNvPr>
          <p:cNvSpPr txBox="1"/>
          <p:nvPr/>
        </p:nvSpPr>
        <p:spPr>
          <a:xfrm>
            <a:off x="378811" y="453006"/>
            <a:ext cx="3053593" cy="369332"/>
          </a:xfrm>
          <a:prstGeom prst="rect">
            <a:avLst/>
          </a:prstGeom>
          <a:noFill/>
        </p:spPr>
        <p:txBody>
          <a:bodyPr wrap="square" rtlCol="0">
            <a:spAutoFit/>
          </a:bodyPr>
          <a:lstStyle/>
          <a:p>
            <a:r>
              <a:rPr lang="en-US" dirty="0"/>
              <a:t>Adam Cope- Cyberinet</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20F6071B-48FA-4685-A9C9-A7B21E1C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9143771" cy="354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mputer">
            <a:extLst>
              <a:ext uri="{FF2B5EF4-FFF2-40B4-BE49-F238E27FC236}">
                <a16:creationId xmlns:a16="http://schemas.microsoft.com/office/drawing/2014/main" id="{C3F5BD99-43C7-2D7E-A135-27CE042142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29636" y="80793"/>
            <a:ext cx="3145970" cy="3145970"/>
          </a:xfrm>
          <a:prstGeom prst="rect">
            <a:avLst/>
          </a:prstGeom>
          <a:effectLst/>
        </p:spPr>
      </p:pic>
      <p:sp>
        <p:nvSpPr>
          <p:cNvPr id="47" name="Rectangle 46">
            <a:extLst>
              <a:ext uri="{FF2B5EF4-FFF2-40B4-BE49-F238E27FC236}">
                <a16:creationId xmlns:a16="http://schemas.microsoft.com/office/drawing/2014/main" id="{8C56044C-1580-4C45-8AA3-F2A07478B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8F1249C9-B37C-0B74-7E63-BCEA0959F1D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32</a:t>
            </a:fld>
            <a:endParaRPr lang="en-US" sz="2800">
              <a:solidFill>
                <a:srgbClr val="FFFFFF"/>
              </a:solidFill>
            </a:endParaRPr>
          </a:p>
        </p:txBody>
      </p:sp>
      <p:sp>
        <p:nvSpPr>
          <p:cNvPr id="49" name="Freeform: Shape 48">
            <a:extLst>
              <a:ext uri="{FF2B5EF4-FFF2-40B4-BE49-F238E27FC236}">
                <a16:creationId xmlns:a16="http://schemas.microsoft.com/office/drawing/2014/main" id="{51A8E3CE-561F-42BE-B6A2-FBE96F9A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2684405"/>
            <a:ext cx="9143771" cy="2459095"/>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54F3CAD8-AAD1-3CFC-F1B1-FEA8097D75E8}"/>
              </a:ext>
            </a:extLst>
          </p:cNvPr>
          <p:cNvSpPr>
            <a:spLocks noGrp="1"/>
          </p:cNvSpPr>
          <p:nvPr>
            <p:ph type="title"/>
          </p:nvPr>
        </p:nvSpPr>
        <p:spPr>
          <a:xfrm>
            <a:off x="477687" y="3278886"/>
            <a:ext cx="6862012" cy="1012893"/>
          </a:xfrm>
        </p:spPr>
        <p:txBody>
          <a:bodyPr vert="horz" lIns="91440" tIns="45720" rIns="91440" bIns="45720" rtlCol="0" anchor="b">
            <a:normAutofit/>
          </a:bodyPr>
          <a:lstStyle/>
          <a:p>
            <a:pPr algn="l" defTabSz="457200">
              <a:spcBef>
                <a:spcPct val="0"/>
              </a:spcBef>
            </a:pPr>
            <a:r>
              <a:rPr lang="en-US" sz="4500" b="0" i="0" kern="1200">
                <a:solidFill>
                  <a:srgbClr val="EBEBEB"/>
                </a:solidFill>
                <a:latin typeface="+mj-lt"/>
                <a:ea typeface="+mj-ea"/>
                <a:cs typeface="+mj-cs"/>
              </a:rPr>
              <a:t>Computer Processing</a:t>
            </a:r>
          </a:p>
        </p:txBody>
      </p:sp>
      <p:sp>
        <p:nvSpPr>
          <p:cNvPr id="51" name="Freeform 16">
            <a:extLst>
              <a:ext uri="{FF2B5EF4-FFF2-40B4-BE49-F238E27FC236}">
                <a16:creationId xmlns:a16="http://schemas.microsoft.com/office/drawing/2014/main" id="{7DE548AA-7E1A-497C-8B79-C74F42ACF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5" y="2460008"/>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93908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39"/>
        <p:cNvGrpSpPr/>
        <p:nvPr/>
      </p:nvGrpSpPr>
      <p:grpSpPr>
        <a:xfrm>
          <a:off x="0" y="0"/>
          <a:ext cx="0" cy="0"/>
          <a:chOff x="0" y="0"/>
          <a:chExt cx="0" cy="0"/>
        </a:xfrm>
      </p:grpSpPr>
      <p:pic>
        <p:nvPicPr>
          <p:cNvPr id="146" name="Picture 14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48" name="Picture 14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0" name="Oval 14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2" name="Picture 15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4" name="Picture 15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56" name="Rectangle 15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0" name="Google Shape;140;p26"/>
          <p:cNvSpPr txBox="1">
            <a:spLocks noGrp="1"/>
          </p:cNvSpPr>
          <p:nvPr>
            <p:ph type="title"/>
          </p:nvPr>
        </p:nvSpPr>
        <p:spPr>
          <a:xfrm>
            <a:off x="486697" y="471949"/>
            <a:ext cx="6939116" cy="917987"/>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chemeClr val="tx2"/>
                </a:solidFill>
                <a:latin typeface="+mj-lt"/>
                <a:ea typeface="+mj-ea"/>
                <a:cs typeface="+mj-cs"/>
              </a:rPr>
              <a:t>Driver Installation</a:t>
            </a:r>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33</a:t>
            </a:fld>
            <a:endParaRPr lang="en-US" sz="2800"/>
          </a:p>
        </p:txBody>
      </p:sp>
      <p:sp>
        <p:nvSpPr>
          <p:cNvPr id="141" name="Google Shape;141;p26"/>
          <p:cNvSpPr txBox="1">
            <a:spLocks noGrp="1"/>
          </p:cNvSpPr>
          <p:nvPr>
            <p:ph type="body" idx="1"/>
          </p:nvPr>
        </p:nvSpPr>
        <p:spPr>
          <a:xfrm>
            <a:off x="702448" y="1548992"/>
            <a:ext cx="3253807" cy="3396634"/>
          </a:xfrm>
          <a:prstGeom prst="rect">
            <a:avLst/>
          </a:prstGeom>
        </p:spPr>
        <p:txBody>
          <a:bodyPr spcFirstLastPara="1" vert="horz" lIns="91440" tIns="45720" rIns="91440" bIns="45720" rtlCol="0" anchorCtr="0">
            <a:normAutofit fontScale="92500" lnSpcReduction="20000"/>
          </a:bodyPr>
          <a:lstStyle/>
          <a:p>
            <a:pPr marL="285750" indent="-285750" defTabSz="457200">
              <a:lnSpc>
                <a:spcPct val="90000"/>
              </a:lnSpc>
              <a:spcBef>
                <a:spcPts val="1000"/>
              </a:spcBef>
              <a:buSzPct val="80000"/>
              <a:buFont typeface="Wingdings 3" charset="2"/>
              <a:buChar char=""/>
            </a:pPr>
            <a:r>
              <a:rPr lang="en-US" sz="1400" dirty="0"/>
              <a:t>A few drivers are needed to utilize the ireless communications.</a:t>
            </a:r>
          </a:p>
          <a:p>
            <a:pPr marL="742950" lvl="1" indent="-285750" defTabSz="457200">
              <a:lnSpc>
                <a:spcPct val="90000"/>
              </a:lnSpc>
              <a:spcBef>
                <a:spcPts val="1000"/>
              </a:spcBef>
              <a:buSzPct val="80000"/>
              <a:buFont typeface="Wingdings 3" charset="2"/>
              <a:buChar char=""/>
            </a:pPr>
            <a:r>
              <a:rPr lang="en-US" sz="1400" dirty="0"/>
              <a:t>ESP-32 Drivers: These can be easily installed via the Arduino IDE program.</a:t>
            </a:r>
          </a:p>
          <a:p>
            <a:pPr marL="742950" lvl="1" indent="-285750" defTabSz="457200">
              <a:lnSpc>
                <a:spcPct val="90000"/>
              </a:lnSpc>
              <a:spcBef>
                <a:spcPts val="1000"/>
              </a:spcBef>
              <a:buSzPct val="80000"/>
              <a:buFont typeface="Wingdings 3" charset="2"/>
              <a:buChar char=""/>
            </a:pPr>
            <a:r>
              <a:rPr lang="en-US" sz="1400" dirty="0"/>
              <a:t>Node and NPM: Can be installed from the Node website and managed via the Terminal.</a:t>
            </a:r>
          </a:p>
          <a:p>
            <a:pPr marL="285750" indent="-285750" defTabSz="457200">
              <a:lnSpc>
                <a:spcPct val="90000"/>
              </a:lnSpc>
              <a:spcBef>
                <a:spcPts val="1000"/>
              </a:spcBef>
              <a:buSzPct val="80000"/>
              <a:buFont typeface="Wingdings 3" charset="2"/>
              <a:buChar char=""/>
            </a:pPr>
            <a:r>
              <a:rPr lang="en-US" sz="1400" dirty="0"/>
              <a:t>These extra steps only need to be run once, whenever it is the first time a computer has paired with a Cyberinet.</a:t>
            </a:r>
          </a:p>
          <a:p>
            <a:pPr marL="285750" indent="-285750" defTabSz="457200">
              <a:lnSpc>
                <a:spcPct val="90000"/>
              </a:lnSpc>
              <a:spcBef>
                <a:spcPts val="1000"/>
              </a:spcBef>
              <a:buSzPct val="80000"/>
              <a:buFont typeface="Wingdings 3" charset="2"/>
              <a:buChar char=""/>
            </a:pPr>
            <a:r>
              <a:rPr lang="en-US" sz="1400" dirty="0"/>
              <a:t>NPM can be managed from the Max objects as well.</a:t>
            </a:r>
          </a:p>
          <a:p>
            <a:pPr marL="285750" indent="-285750" defTabSz="457200">
              <a:lnSpc>
                <a:spcPct val="90000"/>
              </a:lnSpc>
              <a:spcBef>
                <a:spcPts val="1000"/>
              </a:spcBef>
              <a:buSzPct val="80000"/>
              <a:buFont typeface="Wingdings 3" charset="2"/>
              <a:buChar char=""/>
            </a:pPr>
            <a:r>
              <a:rPr lang="en-US" sz="1400" dirty="0"/>
              <a:t>Looking to streamline this step in future revisions.</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D64B7512-B414-3F65-87E3-10C7C8B39100}"/>
              </a:ext>
            </a:extLst>
          </p:cNvPr>
          <p:cNvPicPr>
            <a:picLocks noChangeAspect="1"/>
          </p:cNvPicPr>
          <p:nvPr/>
        </p:nvPicPr>
        <p:blipFill>
          <a:blip r:embed="rId8"/>
          <a:stretch>
            <a:fillRect/>
          </a:stretch>
        </p:blipFill>
        <p:spPr>
          <a:xfrm>
            <a:off x="4002236" y="1794088"/>
            <a:ext cx="4904344" cy="226825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50947453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xfrm>
            <a:off x="311700" y="1152474"/>
            <a:ext cx="8520600" cy="3991025"/>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Various Delays</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US" dirty="0"/>
              <a:t>Debug testing tool</a:t>
            </a:r>
          </a:p>
          <a:p>
            <a:pPr marL="457200" lvl="0" indent="-317182" algn="l" rtl="0">
              <a:spcBef>
                <a:spcPts val="0"/>
              </a:spcBef>
              <a:spcAft>
                <a:spcPts val="0"/>
              </a:spcAft>
              <a:buSzPct val="100000"/>
              <a:buChar char="●"/>
            </a:pPr>
            <a:r>
              <a:rPr lang="en-US" dirty="0"/>
              <a:t>Tuner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DMX Control</a:t>
            </a:r>
          </a:p>
          <a:p>
            <a:pPr marL="457200" lvl="0" indent="-317182" algn="l" rtl="0">
              <a:spcBef>
                <a:spcPts val="0"/>
              </a:spcBef>
              <a:spcAft>
                <a:spcPts val="0"/>
              </a:spcAft>
              <a:buSzPct val="100000"/>
              <a:buChar char="●"/>
            </a:pPr>
            <a:r>
              <a:rPr lang="en-US" dirty="0"/>
              <a:t>M</a:t>
            </a:r>
            <a:r>
              <a:rPr lang="en" dirty="0"/>
              <a:t>ore coming soon!</a:t>
            </a:r>
          </a:p>
          <a:p>
            <a:pPr marL="140018" lvl="0" indent="0" algn="l" rtl="0">
              <a:spcBef>
                <a:spcPts val="0"/>
              </a:spcBef>
              <a:spcAft>
                <a:spcPts val="0"/>
              </a:spcAft>
              <a:buSzPct val="100000"/>
              <a:buNone/>
            </a:pPr>
            <a:endParaRPr lang="en" dirty="0"/>
          </a:p>
          <a:p>
            <a:pPr marL="140018" lvl="0" indent="0" algn="l" rtl="0">
              <a:spcBef>
                <a:spcPts val="0"/>
              </a:spcBef>
              <a:spcAft>
                <a:spcPts val="0"/>
              </a:spcAft>
              <a:buSzPct val="100000"/>
              <a:buNone/>
            </a:pPr>
            <a:endParaRPr lang="en" dirty="0"/>
          </a:p>
          <a:p>
            <a:pPr marL="140018" lvl="0" indent="0" algn="l" rtl="0">
              <a:spcBef>
                <a:spcPts val="0"/>
              </a:spcBef>
              <a:spcAft>
                <a:spcPts val="0"/>
              </a:spcAft>
              <a:buSzPct val="100000"/>
              <a:buNone/>
            </a:pPr>
            <a:r>
              <a:rPr lang="en" dirty="0"/>
              <a:t>Early effects are simpler alterations to the Clarinet’s sounds and software control. More complex uses to come as the hardware continues to be refined.</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34</a:t>
            </a:fld>
            <a:endParaRPr lang="en" sz="2800" dirty="0"/>
          </a:p>
        </p:txBody>
      </p:sp>
      <p:pic>
        <p:nvPicPr>
          <p:cNvPr id="4" name="Picture 3" descr="A screenshot of a computer&#10;&#10;Description automatically generated with low confidence">
            <a:extLst>
              <a:ext uri="{FF2B5EF4-FFF2-40B4-BE49-F238E27FC236}">
                <a16:creationId xmlns:a16="http://schemas.microsoft.com/office/drawing/2014/main" id="{92A09E95-5258-96E8-A89A-0C290EC424B5}"/>
              </a:ext>
            </a:extLst>
          </p:cNvPr>
          <p:cNvPicPr>
            <a:picLocks noChangeAspect="1"/>
          </p:cNvPicPr>
          <p:nvPr/>
        </p:nvPicPr>
        <p:blipFill>
          <a:blip r:embed="rId3"/>
          <a:stretch>
            <a:fillRect/>
          </a:stretch>
        </p:blipFill>
        <p:spPr>
          <a:xfrm>
            <a:off x="2733368" y="2508026"/>
            <a:ext cx="2975919" cy="1876121"/>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0D02E-0557-52DB-9715-30F64BE0475D}"/>
              </a:ext>
            </a:extLst>
          </p:cNvPr>
          <p:cNvPicPr>
            <a:picLocks noChangeAspect="1"/>
          </p:cNvPicPr>
          <p:nvPr/>
        </p:nvPicPr>
        <p:blipFill>
          <a:blip r:embed="rId4"/>
          <a:stretch>
            <a:fillRect/>
          </a:stretch>
        </p:blipFill>
        <p:spPr>
          <a:xfrm>
            <a:off x="5805493" y="2508026"/>
            <a:ext cx="3026808" cy="18761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5"/>
        <p:cNvGrpSpPr/>
        <p:nvPr/>
      </p:nvGrpSpPr>
      <p:grpSpPr>
        <a:xfrm>
          <a:off x="0" y="0"/>
          <a:ext cx="0" cy="0"/>
          <a:chOff x="0" y="0"/>
          <a:chExt cx="0" cy="0"/>
        </a:xfrm>
      </p:grpSpPr>
      <p:pic>
        <p:nvPicPr>
          <p:cNvPr id="194" name="Picture 19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96" name="Picture 19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8" name="Oval 19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0" name="Picture 19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2" name="Picture 20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4" name="Rectangle 20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6" name="Google Shape;146;p27"/>
          <p:cNvSpPr txBox="1">
            <a:spLocks noGrp="1"/>
          </p:cNvSpPr>
          <p:nvPr>
            <p:ph type="title"/>
          </p:nvPr>
        </p:nvSpPr>
        <p:spPr>
          <a:xfrm>
            <a:off x="486698" y="471949"/>
            <a:ext cx="3124882" cy="1216741"/>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3900" b="0" i="0" kern="1200">
                <a:solidFill>
                  <a:srgbClr val="EBEBEB"/>
                </a:solidFill>
                <a:latin typeface="+mj-lt"/>
                <a:ea typeface="+mj-ea"/>
                <a:cs typeface="+mj-cs"/>
              </a:rPr>
              <a:t>QR Code reminder</a:t>
            </a:r>
          </a:p>
        </p:txBody>
      </p:sp>
      <p:sp>
        <p:nvSpPr>
          <p:cNvPr id="208"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10" name="Freeform: Shape 209">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53114" y="-47700"/>
            <a:ext cx="51435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2" name="Picture 1" descr="Qr code">
            <a:extLst>
              <a:ext uri="{FF2B5EF4-FFF2-40B4-BE49-F238E27FC236}">
                <a16:creationId xmlns:a16="http://schemas.microsoft.com/office/drawing/2014/main" id="{B061C10C-0A6E-1854-434B-3FAF2E525CAF}"/>
              </a:ext>
            </a:extLst>
          </p:cNvPr>
          <p:cNvPicPr>
            <a:picLocks noChangeAspect="1"/>
          </p:cNvPicPr>
          <p:nvPr/>
        </p:nvPicPr>
        <p:blipFill>
          <a:blip r:embed="rId7"/>
          <a:stretch>
            <a:fillRect/>
          </a:stretch>
        </p:blipFill>
        <p:spPr>
          <a:xfrm>
            <a:off x="4570494" y="528040"/>
            <a:ext cx="4087416" cy="4087416"/>
          </a:xfrm>
          <a:prstGeom prst="rect">
            <a:avLst/>
          </a:prstGeom>
          <a:effectLst/>
        </p:spPr>
      </p:pic>
      <p:sp>
        <p:nvSpPr>
          <p:cNvPr id="212" name="Rectangle 211">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35</a:t>
            </a:fld>
            <a:endParaRPr lang="en-US" sz="2800">
              <a:solidFill>
                <a:srgbClr val="FFFFFF"/>
              </a:solidFill>
            </a:endParaRPr>
          </a:p>
        </p:txBody>
      </p:sp>
      <p:sp>
        <p:nvSpPr>
          <p:cNvPr id="147" name="Google Shape;147;p27"/>
          <p:cNvSpPr txBox="1">
            <a:spLocks noGrp="1"/>
          </p:cNvSpPr>
          <p:nvPr>
            <p:ph type="body" idx="1"/>
          </p:nvPr>
        </p:nvSpPr>
        <p:spPr>
          <a:xfrm>
            <a:off x="486698" y="1828800"/>
            <a:ext cx="3124882" cy="2839064"/>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solidFill>
                  <a:srgbClr val="EBEBEB"/>
                </a:solidFill>
              </a:rPr>
              <a:t>You can find screenshots of a selection of max patches here.</a:t>
            </a:r>
          </a:p>
          <a:p>
            <a:pPr marL="0" lvl="0" indent="0" defTabSz="457200">
              <a:spcBef>
                <a:spcPts val="1000"/>
              </a:spcBef>
              <a:buSzPct val="80000"/>
              <a:buFont typeface="Wingdings 3" charset="2"/>
              <a:buChar char=""/>
            </a:pPr>
            <a:r>
              <a:rPr lang="en-US" dirty="0">
                <a:solidFill>
                  <a:srgbClr val="EBEBEB"/>
                </a:solidFill>
              </a:rPr>
              <a:t>I’ll keep this up for a few seconds if anyone needs it.</a:t>
            </a:r>
          </a:p>
        </p:txBody>
      </p:sp>
    </p:spTree>
    <p:extLst>
      <p:ext uri="{BB962C8B-B14F-4D97-AF65-F5344CB8AC3E}">
        <p14:creationId xmlns:p14="http://schemas.microsoft.com/office/powerpoint/2010/main" val="3568053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5"/>
        <p:cNvGrpSpPr/>
        <p:nvPr/>
      </p:nvGrpSpPr>
      <p:grpSpPr>
        <a:xfrm>
          <a:off x="0" y="0"/>
          <a:ext cx="0" cy="0"/>
          <a:chOff x="0" y="0"/>
          <a:chExt cx="0" cy="0"/>
        </a:xfrm>
      </p:grpSpPr>
      <p:pic>
        <p:nvPicPr>
          <p:cNvPr id="194" name="Picture 19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96" name="Picture 19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8" name="Oval 19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0" name="Picture 19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2" name="Picture 20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4" name="Rectangle 20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6" name="Google Shape;146;p27"/>
          <p:cNvSpPr txBox="1">
            <a:spLocks noGrp="1"/>
          </p:cNvSpPr>
          <p:nvPr>
            <p:ph type="title"/>
          </p:nvPr>
        </p:nvSpPr>
        <p:spPr>
          <a:xfrm>
            <a:off x="486697" y="471949"/>
            <a:ext cx="2492184"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900"/>
              <a:t>Max Patches Continued</a:t>
            </a:r>
          </a:p>
        </p:txBody>
      </p:sp>
      <p:pic>
        <p:nvPicPr>
          <p:cNvPr id="4" name="Picture 3" descr="Graphical user interface, application&#10;&#10;Description automatically generated">
            <a:extLst>
              <a:ext uri="{FF2B5EF4-FFF2-40B4-BE49-F238E27FC236}">
                <a16:creationId xmlns:a16="http://schemas.microsoft.com/office/drawing/2014/main" id="{ECC9DDFF-3A26-DAB4-D205-7A13DEBAE39D}"/>
              </a:ext>
            </a:extLst>
          </p:cNvPr>
          <p:cNvPicPr>
            <a:picLocks noChangeAspect="1"/>
          </p:cNvPicPr>
          <p:nvPr/>
        </p:nvPicPr>
        <p:blipFill rotWithShape="1">
          <a:blip r:embed="rId8"/>
          <a:srcRect r="1" b="8763"/>
          <a:stretch/>
        </p:blipFill>
        <p:spPr>
          <a:xfrm>
            <a:off x="3464658" y="457200"/>
            <a:ext cx="5193567" cy="4229098"/>
          </a:xfrm>
          <a:prstGeom prst="rect">
            <a:avLst/>
          </a:prstGeom>
          <a:effectLst>
            <a:outerShdw blurRad="50800" dist="38100" dir="5400000" algn="t" rotWithShape="0">
              <a:prstClr val="black">
                <a:alpha val="43000"/>
              </a:prstClr>
            </a:outerShdw>
          </a:effectLst>
        </p:spPr>
      </p:pic>
      <p:sp>
        <p:nvSpPr>
          <p:cNvPr id="206" name="Rectangle 205">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36</a:t>
            </a:fld>
            <a:endParaRPr lang="en-US" sz="2800"/>
          </a:p>
        </p:txBody>
      </p:sp>
      <p:sp>
        <p:nvSpPr>
          <p:cNvPr id="147" name="Google Shape;147;p27"/>
          <p:cNvSpPr txBox="1">
            <a:spLocks noGrp="1"/>
          </p:cNvSpPr>
          <p:nvPr>
            <p:ph type="body" idx="1"/>
          </p:nvPr>
        </p:nvSpPr>
        <p:spPr>
          <a:xfrm>
            <a:off x="485775" y="1828800"/>
            <a:ext cx="2493106" cy="2857499"/>
          </a:xfrm>
          <a:prstGeom prst="rect">
            <a:avLst/>
          </a:prstGeom>
        </p:spPr>
        <p:txBody>
          <a:bodyPr spcFirstLastPara="1" vert="horz" lIns="91440" tIns="45720" rIns="91440" bIns="45720" rtlCol="0" anchorCtr="0">
            <a:normAutofit lnSpcReduction="10000"/>
          </a:bodyPr>
          <a:lstStyle/>
          <a:p>
            <a:pPr marL="0" lvl="0" indent="0" defTabSz="457200">
              <a:spcBef>
                <a:spcPts val="1000"/>
              </a:spcBef>
              <a:buSzPct val="80000"/>
              <a:buFont typeface="Wingdings 3" charset="2"/>
              <a:buChar char=""/>
            </a:pPr>
            <a:r>
              <a:rPr lang="en-US" dirty="0" err="1"/>
              <a:t>CNET.receive</a:t>
            </a:r>
            <a:r>
              <a:rPr lang="en-US" dirty="0"/>
              <a:t> receives all the data from the Cyberinet, sorts and scales it for use, then outputs the numbers to unique object outlets.</a:t>
            </a:r>
          </a:p>
          <a:p>
            <a:pPr marL="0" lvl="0" indent="0" defTabSz="457200">
              <a:spcBef>
                <a:spcPts val="1000"/>
              </a:spcBef>
              <a:buSzPct val="80000"/>
              <a:buFont typeface="Wingdings 3" charset="2"/>
              <a:buChar char=""/>
            </a:pPr>
            <a:r>
              <a:rPr lang="en-US" dirty="0"/>
              <a:t>Port defaults to the expected MacOS formatting. If everything matches, steps 2 and 3 can be skipped.</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p:txBody>
          <a:bodyPr/>
          <a:lstStyle/>
          <a:p>
            <a:r>
              <a:rPr lang="en-US" dirty="0" err="1"/>
              <a:t>CNET.receive</a:t>
            </a:r>
            <a:r>
              <a:rPr lang="en-US" dirty="0"/>
              <a:t> </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37</a:t>
            </a:fld>
            <a:endParaRPr lang="en" sz="2800" dirty="0"/>
          </a:p>
        </p:txBody>
      </p:sp>
      <p:pic>
        <p:nvPicPr>
          <p:cNvPr id="7" name="Picture 6" descr="A screenshot of a computer&#10;&#10;Description automatically generated with low confidence">
            <a:extLst>
              <a:ext uri="{FF2B5EF4-FFF2-40B4-BE49-F238E27FC236}">
                <a16:creationId xmlns:a16="http://schemas.microsoft.com/office/drawing/2014/main" id="{AAE7F521-2095-5E02-8525-F0AB8BFD8ACF}"/>
              </a:ext>
            </a:extLst>
          </p:cNvPr>
          <p:cNvPicPr>
            <a:picLocks noChangeAspect="1"/>
          </p:cNvPicPr>
          <p:nvPr/>
        </p:nvPicPr>
        <p:blipFill>
          <a:blip r:embed="rId3"/>
          <a:stretch>
            <a:fillRect/>
          </a:stretch>
        </p:blipFill>
        <p:spPr>
          <a:xfrm>
            <a:off x="2651631" y="0"/>
            <a:ext cx="3840737" cy="5143500"/>
          </a:xfrm>
          <a:prstGeom prst="rect">
            <a:avLst/>
          </a:prstGeom>
        </p:spPr>
      </p:pic>
    </p:spTree>
    <p:extLst>
      <p:ext uri="{BB962C8B-B14F-4D97-AF65-F5344CB8AC3E}">
        <p14:creationId xmlns:p14="http://schemas.microsoft.com/office/powerpoint/2010/main" val="273013862"/>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756C8CA-4E06-A028-8533-1F5A79FB3945}"/>
              </a:ext>
            </a:extLst>
          </p:cNvPr>
          <p:cNvPicPr>
            <a:picLocks noChangeAspect="1"/>
          </p:cNvPicPr>
          <p:nvPr/>
        </p:nvPicPr>
        <p:blipFill>
          <a:blip r:embed="rId3"/>
          <a:stretch>
            <a:fillRect/>
          </a:stretch>
        </p:blipFill>
        <p:spPr>
          <a:xfrm>
            <a:off x="755009" y="825994"/>
            <a:ext cx="7662582" cy="3811498"/>
          </a:xfrm>
          <a:prstGeom prst="rect">
            <a:avLst/>
          </a:prstGeom>
        </p:spPr>
      </p:pic>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a:xfrm>
            <a:off x="296460" y="4533125"/>
            <a:ext cx="5998800" cy="605100"/>
          </a:xfrm>
        </p:spPr>
        <p:txBody>
          <a:bodyPr/>
          <a:lstStyle/>
          <a:p>
            <a:r>
              <a:rPr lang="en-US" dirty="0" err="1"/>
              <a:t>CNET.recieve</a:t>
            </a:r>
            <a:r>
              <a:rPr lang="en-US" dirty="0"/>
              <a:t> patch inner workings</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38</a:t>
            </a:fld>
            <a:endParaRPr lang="en" sz="2800" dirty="0"/>
          </a:p>
        </p:txBody>
      </p:sp>
    </p:spTree>
    <p:extLst>
      <p:ext uri="{BB962C8B-B14F-4D97-AF65-F5344CB8AC3E}">
        <p14:creationId xmlns:p14="http://schemas.microsoft.com/office/powerpoint/2010/main" val="593995759"/>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F8C470A-95C6-598F-35A9-B10172FD5E74}"/>
              </a:ext>
            </a:extLst>
          </p:cNvPr>
          <p:cNvPicPr>
            <a:picLocks noChangeAspect="1"/>
          </p:cNvPicPr>
          <p:nvPr/>
        </p:nvPicPr>
        <p:blipFill rotWithShape="1">
          <a:blip r:embed="rId8">
            <a:duotone>
              <a:prstClr val="black"/>
              <a:schemeClr val="accent5">
                <a:tint val="45000"/>
                <a:satMod val="400000"/>
              </a:schemeClr>
            </a:duotone>
            <a:alphaModFix amt="25000"/>
          </a:blip>
          <a:srcRect t="18773"/>
          <a:stretch/>
        </p:blipFill>
        <p:spPr>
          <a:xfrm>
            <a:off x="20" y="10"/>
            <a:ext cx="9143980" cy="5143490"/>
          </a:xfrm>
          <a:prstGeom prst="rect">
            <a:avLst/>
          </a:prstGeom>
        </p:spPr>
      </p:pic>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defTabSz="457200"/>
            <a:r>
              <a:rPr lang="en-US" sz="7200"/>
              <a:t>Augmented Instruments</a:t>
            </a: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6619243" cy="646065"/>
          </a:xfrm>
        </p:spPr>
        <p:txBody>
          <a:bodyPr vert="horz" lIns="91440" tIns="45720" rIns="91440" bIns="45720" rtlCol="0" anchor="t">
            <a:normAutofit/>
          </a:bodyPr>
          <a:lstStyle/>
          <a:p>
            <a:pPr defTabSz="457200">
              <a:spcBef>
                <a:spcPts val="1000"/>
              </a:spcBef>
            </a:pPr>
            <a:r>
              <a:rPr lang="en-US" sz="2000" cap="all">
                <a:solidFill>
                  <a:schemeClr val="bg2">
                    <a:lumMod val="40000"/>
                    <a:lumOff val="60000"/>
                  </a:schemeClr>
                </a:solidFill>
              </a:rPr>
              <a:t>What is the Cyberinet?</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pPr lvl="0" indent="0" defTabSz="914400">
                <a:spcBef>
                  <a:spcPts val="0"/>
                </a:spcBef>
                <a:spcAft>
                  <a:spcPts val="600"/>
                </a:spcAft>
                <a:buNone/>
              </a:pPr>
              <a:t>3</a:t>
            </a:fld>
            <a:endParaRPr lang="en-US" sz="2800"/>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713679" y="2418972"/>
            <a:ext cx="2894847" cy="228601"/>
          </a:xfrm>
        </p:spPr>
        <p:txBody>
          <a:bodyPr vert="horz" lIns="91440" tIns="45720" rIns="91440" bIns="45720" rtlCol="0" anchor="b">
            <a:normAutofit/>
          </a:bodyPr>
          <a:lstStyle/>
          <a:p>
            <a:pPr defTabSz="914400">
              <a:lnSpc>
                <a:spcPct val="90000"/>
              </a:lnSpc>
              <a:spcAft>
                <a:spcPts val="600"/>
              </a:spcAft>
            </a:pPr>
            <a:r>
              <a:rPr lang="en-US" sz="1000" b="0" i="0" kern="1200">
                <a:solidFill>
                  <a:schemeClr val="tx1">
                    <a:tint val="75000"/>
                    <a:alpha val="6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2497746"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600" dirty="0"/>
              <a:t>Sending data to other programs</a:t>
            </a:r>
          </a:p>
        </p:txBody>
      </p:sp>
      <p:pic>
        <p:nvPicPr>
          <p:cNvPr id="156" name="Picture 154" descr="Computer script on a screen">
            <a:extLst>
              <a:ext uri="{FF2B5EF4-FFF2-40B4-BE49-F238E27FC236}">
                <a16:creationId xmlns:a16="http://schemas.microsoft.com/office/drawing/2014/main" id="{4E6B0630-A051-19FC-E4BF-7C646311E713}"/>
              </a:ext>
            </a:extLst>
          </p:cNvPr>
          <p:cNvPicPr>
            <a:picLocks noChangeAspect="1"/>
          </p:cNvPicPr>
          <p:nvPr/>
        </p:nvPicPr>
        <p:blipFill rotWithShape="1">
          <a:blip r:embed="rId8"/>
          <a:srcRect r="26416"/>
          <a:stretch/>
        </p:blipFill>
        <p:spPr>
          <a:xfrm>
            <a:off x="3476010" y="10"/>
            <a:ext cx="5670097" cy="5143490"/>
          </a:xfrm>
          <a:prstGeom prst="rect">
            <a:avLst/>
          </a:prstGeom>
        </p:spPr>
      </p:pic>
      <p:sp>
        <p:nvSpPr>
          <p:cNvPr id="171" name="Rectangle 17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39</a:t>
            </a:fld>
            <a:endParaRPr lang="en-US" sz="2800"/>
          </a:p>
        </p:txBody>
      </p:sp>
      <p:sp>
        <p:nvSpPr>
          <p:cNvPr id="153" name="Google Shape;153;p28"/>
          <p:cNvSpPr txBox="1">
            <a:spLocks noGrp="1"/>
          </p:cNvSpPr>
          <p:nvPr>
            <p:ph type="body" idx="1"/>
          </p:nvPr>
        </p:nvSpPr>
        <p:spPr>
          <a:xfrm>
            <a:off x="488001" y="1828800"/>
            <a:ext cx="2497746"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t>Data from the Cyberinet can be read by any Serial Monitor.</a:t>
            </a:r>
          </a:p>
          <a:p>
            <a:pPr marL="0" lvl="0" indent="0" defTabSz="457200">
              <a:lnSpc>
                <a:spcPct val="90000"/>
              </a:lnSpc>
              <a:spcBef>
                <a:spcPts val="1000"/>
              </a:spcBef>
              <a:buSzPct val="80000"/>
              <a:buFont typeface="Wingdings 3" charset="2"/>
              <a:buChar char=""/>
            </a:pPr>
            <a:r>
              <a:rPr lang="en-US" sz="1200" dirty="0"/>
              <a:t>Data is formatted for Max by default.</a:t>
            </a:r>
          </a:p>
          <a:p>
            <a:pPr marL="0" lvl="0" indent="0" defTabSz="457200">
              <a:lnSpc>
                <a:spcPct val="90000"/>
              </a:lnSpc>
              <a:spcBef>
                <a:spcPts val="1000"/>
              </a:spcBef>
              <a:buSzPct val="80000"/>
              <a:buFont typeface="Wingdings 3" charset="2"/>
              <a:buChar char=""/>
            </a:pPr>
            <a:r>
              <a:rPr lang="en-US" sz="1200" dirty="0"/>
              <a:t>Programs like Max can then convert the messages to different formats and transmit them to other devices and software as needed. </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pic>
        <p:nvPicPr>
          <p:cNvPr id="165" name="Picture 16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7" name="Picture 16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9" name="Oval 16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1" name="Picture 17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3" name="Picture 17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5" name="Rectangle 17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7" name="Rectangle 176">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8" name="Google Shape;158;p29"/>
          <p:cNvSpPr txBox="1">
            <a:spLocks noGrp="1"/>
          </p:cNvSpPr>
          <p:nvPr>
            <p:ph type="title"/>
          </p:nvPr>
        </p:nvSpPr>
        <p:spPr>
          <a:xfrm>
            <a:off x="3654009" y="1085850"/>
            <a:ext cx="4688700"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Online Resources</a:t>
            </a:r>
          </a:p>
        </p:txBody>
      </p:sp>
      <p:sp>
        <p:nvSpPr>
          <p:cNvPr id="179"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01769"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1" name="Freeform: Shape 180">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61473" cy="51435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Rectangle 182">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40</a:t>
            </a:fld>
            <a:endParaRPr lang="en-US" sz="2800">
              <a:solidFill>
                <a:srgbClr val="FFFFFF"/>
              </a:solidFill>
            </a:endParaRPr>
          </a:p>
        </p:txBody>
      </p:sp>
      <p:pic>
        <p:nvPicPr>
          <p:cNvPr id="162" name="Graphic 161" descr="Internet">
            <a:extLst>
              <a:ext uri="{FF2B5EF4-FFF2-40B4-BE49-F238E27FC236}">
                <a16:creationId xmlns:a16="http://schemas.microsoft.com/office/drawing/2014/main" id="{6196DA6D-E847-E6DB-4CE7-7CFF7C26CC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430"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Contains all code, diagrams, and other information</a:t>
            </a:r>
            <a:endParaRPr dirty="0"/>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675927" y="330600"/>
            <a:ext cx="696286" cy="393600"/>
          </a:xfrm>
        </p:spPr>
        <p:txBody>
          <a:bodyPr>
            <a:noAutofit/>
          </a:bodyPr>
          <a:lstStyle/>
          <a:p>
            <a:pPr marL="0" lvl="0" indent="0" algn="r" rtl="0">
              <a:spcBef>
                <a:spcPts val="0"/>
              </a:spcBef>
              <a:spcAft>
                <a:spcPts val="0"/>
              </a:spcAft>
              <a:buNone/>
            </a:pPr>
            <a:fld id="{00000000-1234-1234-1234-123412341234}" type="slidenum">
              <a:rPr lang="en" sz="2800" smtClean="0"/>
              <a:t>41</a:t>
            </a:fld>
            <a:endParaRPr lang="en" sz="2800" dirty="0"/>
          </a:p>
        </p:txBody>
      </p:sp>
      <p:pic>
        <p:nvPicPr>
          <p:cNvPr id="2" name="Picture 1" descr="A screenshot of a computer">
            <a:extLst>
              <a:ext uri="{FF2B5EF4-FFF2-40B4-BE49-F238E27FC236}">
                <a16:creationId xmlns:a16="http://schemas.microsoft.com/office/drawing/2014/main" id="{36C94325-2DDC-F4BD-BA79-C4FBC51E9C62}"/>
              </a:ext>
            </a:extLst>
          </p:cNvPr>
          <p:cNvPicPr>
            <a:picLocks noChangeAspect="1"/>
          </p:cNvPicPr>
          <p:nvPr/>
        </p:nvPicPr>
        <p:blipFill>
          <a:blip r:embed="rId4"/>
          <a:stretch>
            <a:fillRect/>
          </a:stretch>
        </p:blipFill>
        <p:spPr>
          <a:xfrm>
            <a:off x="4188840" y="2689412"/>
            <a:ext cx="4955160" cy="2454088"/>
          </a:xfrm>
          <a:prstGeom prst="rect">
            <a:avLst/>
          </a:prstGeom>
        </p:spPr>
      </p:pic>
      <p:pic>
        <p:nvPicPr>
          <p:cNvPr id="5" name="Picture 4" descr="Qr code">
            <a:extLst>
              <a:ext uri="{FF2B5EF4-FFF2-40B4-BE49-F238E27FC236}">
                <a16:creationId xmlns:a16="http://schemas.microsoft.com/office/drawing/2014/main" id="{F680AF33-E202-FEBC-0B2C-3DD4BB717992}"/>
              </a:ext>
            </a:extLst>
          </p:cNvPr>
          <p:cNvPicPr>
            <a:picLocks noChangeAspect="1"/>
          </p:cNvPicPr>
          <p:nvPr/>
        </p:nvPicPr>
        <p:blipFill>
          <a:blip r:embed="rId5"/>
          <a:stretch>
            <a:fillRect/>
          </a:stretch>
        </p:blipFill>
        <p:spPr>
          <a:xfrm>
            <a:off x="4188840" y="128601"/>
            <a:ext cx="2179648" cy="2179648"/>
          </a:xfrm>
          <a:prstGeom prst="rect">
            <a:avLst/>
          </a:prstGeom>
          <a:effectLst/>
        </p:spPr>
      </p:pic>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fontScale="90000"/>
          </a:bodyPr>
          <a:lstStyle/>
          <a:p>
            <a:pPr defTabSz="457200">
              <a:lnSpc>
                <a:spcPct val="90000"/>
              </a:lnSpc>
              <a:spcBef>
                <a:spcPct val="0"/>
              </a:spcBef>
            </a:pPr>
            <a:r>
              <a:rPr lang="en-US" sz="3600" dirty="0"/>
              <a:t>Code, Patches, Diagrams, &amp; Resources.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42</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454586650"/>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3938599"/>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43</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21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15" name="Freeform: Shape 21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44</a:t>
            </a:fld>
            <a:endParaRPr lang="en-US" sz="2800" b="0" i="0" kern="1200">
              <a:solidFill>
                <a:srgbClr val="FFFFFF"/>
              </a:solidFill>
              <a:latin typeface="+mn-lt"/>
              <a:ea typeface="+mn-ea"/>
              <a:cs typeface="+mn-cs"/>
            </a:endParaRPr>
          </a:p>
        </p:txBody>
      </p:sp>
      <p:sp>
        <p:nvSpPr>
          <p:cNvPr id="193" name="Google Shape;193;p3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900" b="0" i="1" kern="1200" dirty="0">
                <a:solidFill>
                  <a:srgbClr val="FFFFFF"/>
                </a:solidFill>
                <a:latin typeface="+mj-lt"/>
                <a:ea typeface="+mj-ea"/>
                <a:cs typeface="+mj-cs"/>
              </a:rPr>
              <a:t>Raindrops on a Tin Roof </a:t>
            </a:r>
            <a:r>
              <a:rPr lang="en-US" sz="3900" b="0" i="0" kern="1200" dirty="0">
                <a:solidFill>
                  <a:srgbClr val="FFFFFF"/>
                </a:solidFill>
                <a:latin typeface="+mj-lt"/>
                <a:ea typeface="+mj-ea"/>
                <a:cs typeface="+mj-cs"/>
              </a:rPr>
              <a:t>(2022-2023)</a:t>
            </a:r>
          </a:p>
        </p:txBody>
      </p:sp>
      <p:sp>
        <p:nvSpPr>
          <p:cNvPr id="194" name="Google Shape;194;p35"/>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fontScale="92500" lnSpcReduction="20000"/>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a:p>
            <a:pPr marL="285750" indent="-285750" defTabSz="457200">
              <a:spcBef>
                <a:spcPts val="1000"/>
              </a:spcBef>
              <a:buSzPct val="80000"/>
              <a:buFont typeface="Wingdings 3" charset="2"/>
              <a:buChar char=""/>
            </a:pPr>
            <a:r>
              <a:rPr lang="en-US" dirty="0"/>
              <a:t>The performer cues up various sound files and musical sections using the buttons.</a:t>
            </a:r>
          </a:p>
          <a:p>
            <a:pPr marL="285750" indent="-285750" defTabSz="457200">
              <a:spcBef>
                <a:spcPts val="1000"/>
              </a:spcBef>
              <a:buSzPct val="80000"/>
              <a:buFont typeface="Wingdings 3" charset="2"/>
              <a:buChar char=""/>
            </a:pPr>
            <a:r>
              <a:rPr lang="en-US" dirty="0"/>
              <a:t>Other sensors are used to control the processing of the sounds.</a:t>
            </a:r>
          </a:p>
          <a:p>
            <a:pPr marL="285750" indent="-285750" defTabSz="457200">
              <a:spcBef>
                <a:spcPts val="1000"/>
              </a:spcBef>
              <a:buSzPct val="80000"/>
              <a:buFont typeface="Wingdings 3" charset="2"/>
              <a:buChar char=""/>
            </a:pPr>
            <a:r>
              <a:rPr lang="en-US" dirty="0"/>
              <a:t>Sounds range from relaxing to extremely chaotic.</a:t>
            </a:r>
          </a:p>
          <a:p>
            <a:pPr marL="285750" indent="-285750" defTabSz="457200">
              <a:spcBef>
                <a:spcPts val="1000"/>
              </a:spcBef>
              <a:buSzPct val="80000"/>
              <a:buFont typeface="Wingdings 3" charset="2"/>
              <a:buChar char=""/>
            </a:pPr>
            <a:r>
              <a:rPr lang="en-US" dirty="0"/>
              <a:t>Text by Matthew A. Bardin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311700" y="3800213"/>
            <a:ext cx="3731794" cy="10354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a:t>
            </a:r>
          </a:p>
          <a:p>
            <a:pPr marL="0" lvl="0" indent="0" algn="l" rtl="0">
              <a:spcBef>
                <a:spcPts val="0"/>
              </a:spcBef>
              <a:spcAft>
                <a:spcPts val="0"/>
              </a:spcAft>
              <a:buNone/>
            </a:pPr>
            <a:r>
              <a:rPr lang="en" dirty="0"/>
              <a:t>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a:xfrm>
            <a:off x="7688272" y="428738"/>
            <a:ext cx="646753" cy="393600"/>
          </a:xfrm>
        </p:spPr>
        <p:txBody>
          <a:bodyPr>
            <a:noAutofit/>
          </a:bodyPr>
          <a:lstStyle/>
          <a:p>
            <a:pPr marL="0" lvl="0" indent="0" algn="r" rtl="0">
              <a:spcBef>
                <a:spcPts val="0"/>
              </a:spcBef>
              <a:spcAft>
                <a:spcPts val="0"/>
              </a:spcAft>
              <a:buNone/>
            </a:pPr>
            <a:fld id="{00000000-1234-1234-1234-123412341234}" type="slidenum">
              <a:rPr lang="en" sz="2800" smtClean="0"/>
              <a:t>45</a:t>
            </a:fld>
            <a:endParaRPr lang="en" sz="2800" dirty="0"/>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3602583" y="0"/>
            <a:ext cx="3989704" cy="5143500"/>
          </a:xfrm>
          <a:prstGeom prst="rect">
            <a:avLst/>
          </a:prstGeom>
        </p:spPr>
      </p:pic>
      <p:sp>
        <p:nvSpPr>
          <p:cNvPr id="2" name="TextBox 1">
            <a:extLst>
              <a:ext uri="{FF2B5EF4-FFF2-40B4-BE49-F238E27FC236}">
                <a16:creationId xmlns:a16="http://schemas.microsoft.com/office/drawing/2014/main" id="{A0A3410B-E3BD-928B-4314-2A2D19B2765F}"/>
              </a:ext>
            </a:extLst>
          </p:cNvPr>
          <p:cNvSpPr txBox="1"/>
          <p:nvPr/>
        </p:nvSpPr>
        <p:spPr>
          <a:xfrm>
            <a:off x="311700" y="453006"/>
            <a:ext cx="3194898" cy="646331"/>
          </a:xfrm>
          <a:prstGeom prst="rect">
            <a:avLst/>
          </a:prstGeom>
          <a:noFill/>
        </p:spPr>
        <p:txBody>
          <a:bodyPr wrap="square" rtlCol="0">
            <a:spAutoFit/>
          </a:bodyPr>
          <a:lstStyle/>
          <a:p>
            <a:r>
              <a:rPr lang="en-US" dirty="0"/>
              <a:t>Adam Cope - Cyberinet</a:t>
            </a:r>
          </a:p>
          <a:p>
            <a:r>
              <a:rPr lang="en-US" dirty="0"/>
              <a:t>Matthew Bardin - Narrator</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47</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4">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4200" dirty="0"/>
              <a:t>Potential Future Directions Include:</a:t>
            </a:r>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and installations for Windows and Mac operating systems.</a:t>
            </a:r>
          </a:p>
          <a:p>
            <a:pPr marL="0" indent="0" defTabSz="457200">
              <a:spcBef>
                <a:spcPts val="1000"/>
              </a:spcBef>
              <a:buSzPct val="80000"/>
              <a:buFont typeface="Wingdings 3" charset="2"/>
              <a:buChar char=""/>
            </a:pPr>
            <a:r>
              <a:rPr lang="en-US" dirty="0"/>
              <a:t>Completing and refining the options for expansion units.</a:t>
            </a:r>
          </a:p>
          <a:p>
            <a:pPr marL="0" indent="0" defTabSz="457200">
              <a:spcBef>
                <a:spcPts val="1000"/>
              </a:spcBef>
              <a:buSzPct val="80000"/>
              <a:buFont typeface="Wingdings 3" charset="2"/>
              <a:buChar char=""/>
            </a:pPr>
            <a:r>
              <a:rPr lang="en-US" dirty="0"/>
              <a:t>Custom-made PCBs without OEM to make smaller units.</a:t>
            </a:r>
          </a:p>
          <a:p>
            <a:pPr marL="0" indent="0" defTabSz="457200">
              <a:spcBef>
                <a:spcPts val="1000"/>
              </a:spcBef>
              <a:buSzPct val="80000"/>
              <a:buFont typeface="Wingdings 3" charset="2"/>
              <a:buChar char=""/>
            </a:pPr>
            <a:r>
              <a:rPr lang="en-US" dirty="0"/>
              <a:t>OSC Formatting for easier multi-platform use cases.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indent="0" defTabSz="457200">
              <a:spcBef>
                <a:spcPts val="1000"/>
              </a:spcBef>
              <a:buSzPct val="80000"/>
              <a:buFont typeface="Wingdings 3" charset="2"/>
              <a:buChar char=""/>
            </a:pPr>
            <a:r>
              <a:rPr lang="en-US" dirty="0"/>
              <a:t>Password locking units to avoid miss-connections.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48</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normAutofit fontScale="92500"/>
          </a:bodyPr>
          <a:lstStyle/>
          <a:p>
            <a:r>
              <a:rPr lang="en-US" dirty="0"/>
              <a:t>Augmented Instruments are any instrument that has been altered or enhanced from its base capabilities in some way.</a:t>
            </a:r>
          </a:p>
          <a:p>
            <a:r>
              <a:rPr lang="en-US" dirty="0"/>
              <a:t>This can be done in a variety of methods.</a:t>
            </a:r>
          </a:p>
          <a:p>
            <a:r>
              <a:rPr lang="en-US" dirty="0"/>
              <a:t>Augmentation methods can be any combination of manual, automatic, acoustic, mechanical, or electronic.</a:t>
            </a:r>
          </a:p>
          <a:p>
            <a:r>
              <a:rPr lang="en-US" dirty="0"/>
              <a:t>Many modern augmentations include electronic components, sensors and computers.</a:t>
            </a:r>
          </a:p>
          <a:p>
            <a:endParaRPr lang="en-US" dirty="0"/>
          </a:p>
          <a:p>
            <a:endParaRPr lang="en-US" dirty="0"/>
          </a:p>
          <a:p>
            <a:r>
              <a:rPr lang="en-US" sz="1200" dirty="0"/>
              <a:t>Reid, Sarah, </a:t>
            </a:r>
            <a:r>
              <a:rPr lang="en-US" sz="1200" dirty="0" err="1"/>
              <a:t>Sithi-Amnaui</a:t>
            </a:r>
            <a:r>
              <a:rPr lang="en-US" sz="1200" dirty="0"/>
              <a:t>, Sara, &amp; </a:t>
            </a:r>
            <a:r>
              <a:rPr lang="en-US" sz="1200" dirty="0" err="1"/>
              <a:t>Kapur</a:t>
            </a:r>
            <a:r>
              <a:rPr lang="en-US" sz="1200" dirty="0"/>
              <a:t>. Ajay. (2018). </a:t>
            </a:r>
            <a:r>
              <a:rPr lang="en-US" sz="1200" i="1" dirty="0"/>
              <a:t>Women who Build Things: Gestural Controllers, Augmented Instruments, and Musical Mechatronics</a:t>
            </a:r>
            <a:r>
              <a:rPr lang="en-US" sz="1200" dirty="0"/>
              <a:t>. Proceedings of the International Conference on New Interfaces for Musical Expression, 178-183.</a:t>
            </a:r>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r>
              <a:rPr lang="en-US" dirty="0"/>
              <a:t>Instruments, but better.</a:t>
            </a:r>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z="2800" smtClean="0"/>
              <a:t>4</a:t>
            </a:fld>
            <a:endParaRPr lang="en" sz="2800"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34FA10D-5116-47B4-A70E-776435251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lumMod val="9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B2718AAE-52B9-4DD9-9D83-A9C975C9D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226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49FF39B1-9689-44AE-A803-7B90A059D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82363" cy="5143500"/>
          </a:xfrm>
          <a:custGeom>
            <a:avLst/>
            <a:gdLst>
              <a:gd name="connsiteX0" fmla="*/ 7031769 w 8376484"/>
              <a:gd name="connsiteY0" fmla="*/ 0 h 6858001"/>
              <a:gd name="connsiteX1" fmla="*/ 8375307 w 8376484"/>
              <a:gd name="connsiteY1" fmla="*/ 0 h 6858001"/>
              <a:gd name="connsiteX2" fmla="*/ 8350262 w 8376484"/>
              <a:gd name="connsiteY2" fmla="*/ 155677 h 6858001"/>
              <a:gd name="connsiteX3" fmla="*/ 8326393 w 8376484"/>
              <a:gd name="connsiteY3" fmla="*/ 310668 h 6858001"/>
              <a:gd name="connsiteX4" fmla="*/ 8303029 w 8376484"/>
              <a:gd name="connsiteY4" fmla="*/ 466344 h 6858001"/>
              <a:gd name="connsiteX5" fmla="*/ 8283026 w 8376484"/>
              <a:gd name="connsiteY5" fmla="*/ 622707 h 6858001"/>
              <a:gd name="connsiteX6" fmla="*/ 8262855 w 8376484"/>
              <a:gd name="connsiteY6" fmla="*/ 778383 h 6858001"/>
              <a:gd name="connsiteX7" fmla="*/ 8244029 w 8376484"/>
              <a:gd name="connsiteY7" fmla="*/ 934746 h 6858001"/>
              <a:gd name="connsiteX8" fmla="*/ 8227893 w 8376484"/>
              <a:gd name="connsiteY8" fmla="*/ 1089051 h 6858001"/>
              <a:gd name="connsiteX9" fmla="*/ 8212597 w 8376484"/>
              <a:gd name="connsiteY9" fmla="*/ 1245413 h 6858001"/>
              <a:gd name="connsiteX10" fmla="*/ 8198645 w 8376484"/>
              <a:gd name="connsiteY10" fmla="*/ 1401090 h 6858001"/>
              <a:gd name="connsiteX11" fmla="*/ 8186543 w 8376484"/>
              <a:gd name="connsiteY11" fmla="*/ 1554023 h 6858001"/>
              <a:gd name="connsiteX12" fmla="*/ 8174440 w 8376484"/>
              <a:gd name="connsiteY12" fmla="*/ 1709014 h 6858001"/>
              <a:gd name="connsiteX13" fmla="*/ 8164355 w 8376484"/>
              <a:gd name="connsiteY13" fmla="*/ 1861947 h 6858001"/>
              <a:gd name="connsiteX14" fmla="*/ 8156455 w 8376484"/>
              <a:gd name="connsiteY14" fmla="*/ 2014881 h 6858001"/>
              <a:gd name="connsiteX15" fmla="*/ 8148218 w 8376484"/>
              <a:gd name="connsiteY15" fmla="*/ 2167128 h 6858001"/>
              <a:gd name="connsiteX16" fmla="*/ 8141327 w 8376484"/>
              <a:gd name="connsiteY16" fmla="*/ 2318004 h 6858001"/>
              <a:gd name="connsiteX17" fmla="*/ 8136452 w 8376484"/>
              <a:gd name="connsiteY17" fmla="*/ 2467509 h 6858001"/>
              <a:gd name="connsiteX18" fmla="*/ 8132250 w 8376484"/>
              <a:gd name="connsiteY18" fmla="*/ 2617013 h 6858001"/>
              <a:gd name="connsiteX19" fmla="*/ 8128216 w 8376484"/>
              <a:gd name="connsiteY19" fmla="*/ 2765146 h 6858001"/>
              <a:gd name="connsiteX20" fmla="*/ 8126367 w 8376484"/>
              <a:gd name="connsiteY20" fmla="*/ 2911221 h 6858001"/>
              <a:gd name="connsiteX21" fmla="*/ 8124350 w 8376484"/>
              <a:gd name="connsiteY21" fmla="*/ 3057297 h 6858001"/>
              <a:gd name="connsiteX22" fmla="*/ 8123341 w 8376484"/>
              <a:gd name="connsiteY22" fmla="*/ 3201315 h 6858001"/>
              <a:gd name="connsiteX23" fmla="*/ 8124350 w 8376484"/>
              <a:gd name="connsiteY23" fmla="*/ 3343961 h 6858001"/>
              <a:gd name="connsiteX24" fmla="*/ 8124350 w 8376484"/>
              <a:gd name="connsiteY24" fmla="*/ 3485236 h 6858001"/>
              <a:gd name="connsiteX25" fmla="*/ 8126367 w 8376484"/>
              <a:gd name="connsiteY25" fmla="*/ 3625139 h 6858001"/>
              <a:gd name="connsiteX26" fmla="*/ 8129392 w 8376484"/>
              <a:gd name="connsiteY26" fmla="*/ 3762299 h 6858001"/>
              <a:gd name="connsiteX27" fmla="*/ 8132250 w 8376484"/>
              <a:gd name="connsiteY27" fmla="*/ 3898087 h 6858001"/>
              <a:gd name="connsiteX28" fmla="*/ 8135444 w 8376484"/>
              <a:gd name="connsiteY28" fmla="*/ 4031133 h 6858001"/>
              <a:gd name="connsiteX29" fmla="*/ 8140318 w 8376484"/>
              <a:gd name="connsiteY29" fmla="*/ 4163492 h 6858001"/>
              <a:gd name="connsiteX30" fmla="*/ 8145529 w 8376484"/>
              <a:gd name="connsiteY30" fmla="*/ 4293793 h 6858001"/>
              <a:gd name="connsiteX31" fmla="*/ 8150235 w 8376484"/>
              <a:gd name="connsiteY31" fmla="*/ 4421352 h 6858001"/>
              <a:gd name="connsiteX32" fmla="*/ 8163515 w 8376484"/>
              <a:gd name="connsiteY32" fmla="*/ 4670298 h 6858001"/>
              <a:gd name="connsiteX33" fmla="*/ 8177634 w 8376484"/>
              <a:gd name="connsiteY33" fmla="*/ 4908956 h 6858001"/>
              <a:gd name="connsiteX34" fmla="*/ 8192426 w 8376484"/>
              <a:gd name="connsiteY34" fmla="*/ 5138013 h 6858001"/>
              <a:gd name="connsiteX35" fmla="*/ 8208731 w 8376484"/>
              <a:gd name="connsiteY35" fmla="*/ 5354726 h 6858001"/>
              <a:gd name="connsiteX36" fmla="*/ 8225708 w 8376484"/>
              <a:gd name="connsiteY36" fmla="*/ 5561838 h 6858001"/>
              <a:gd name="connsiteX37" fmla="*/ 8244029 w 8376484"/>
              <a:gd name="connsiteY37" fmla="*/ 5753862 h 6858001"/>
              <a:gd name="connsiteX38" fmla="*/ 8262015 w 8376484"/>
              <a:gd name="connsiteY38" fmla="*/ 5934227 h 6858001"/>
              <a:gd name="connsiteX39" fmla="*/ 8280000 w 8376484"/>
              <a:gd name="connsiteY39" fmla="*/ 6100191 h 6858001"/>
              <a:gd name="connsiteX40" fmla="*/ 8296977 w 8376484"/>
              <a:gd name="connsiteY40" fmla="*/ 6252438 h 6858001"/>
              <a:gd name="connsiteX41" fmla="*/ 8313114 w 8376484"/>
              <a:gd name="connsiteY41" fmla="*/ 6387541 h 6858001"/>
              <a:gd name="connsiteX42" fmla="*/ 8328410 w 8376484"/>
              <a:gd name="connsiteY42" fmla="*/ 6509613 h 6858001"/>
              <a:gd name="connsiteX43" fmla="*/ 8341185 w 8376484"/>
              <a:gd name="connsiteY43" fmla="*/ 6612483 h 6858001"/>
              <a:gd name="connsiteX44" fmla="*/ 8353287 w 8376484"/>
              <a:gd name="connsiteY44" fmla="*/ 6698894 h 6858001"/>
              <a:gd name="connsiteX45" fmla="*/ 8370601 w 8376484"/>
              <a:gd name="connsiteY45" fmla="*/ 6817538 h 6858001"/>
              <a:gd name="connsiteX46" fmla="*/ 8376484 w 8376484"/>
              <a:gd name="connsiteY46" fmla="*/ 6858000 h 6858001"/>
              <a:gd name="connsiteX47" fmla="*/ 7471130 w 8376484"/>
              <a:gd name="connsiteY47" fmla="*/ 6858000 h 6858001"/>
              <a:gd name="connsiteX48" fmla="*/ 7471130 w 8376484"/>
              <a:gd name="connsiteY48" fmla="*/ 6858001 h 6858001"/>
              <a:gd name="connsiteX49" fmla="*/ 1380566 w 8376484"/>
              <a:gd name="connsiteY49" fmla="*/ 6858001 h 6858001"/>
              <a:gd name="connsiteX50" fmla="*/ 1380566 w 8376484"/>
              <a:gd name="connsiteY50" fmla="*/ 6858000 h 6858001"/>
              <a:gd name="connsiteX51" fmla="*/ 0 w 8376484"/>
              <a:gd name="connsiteY51" fmla="*/ 6858000 h 6858001"/>
              <a:gd name="connsiteX52" fmla="*/ 0 w 8376484"/>
              <a:gd name="connsiteY52" fmla="*/ 0 h 6858001"/>
              <a:gd name="connsiteX53" fmla="*/ 1917290 w 8376484"/>
              <a:gd name="connsiteY53" fmla="*/ 0 h 6858001"/>
              <a:gd name="connsiteX54" fmla="*/ 1917290 w 8376484"/>
              <a:gd name="connsiteY54" fmla="*/ 1 h 6858001"/>
              <a:gd name="connsiteX55" fmla="*/ 7031769 w 8376484"/>
              <a:gd name="connsiteY5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376484" h="6858001">
                <a:moveTo>
                  <a:pt x="7031769" y="0"/>
                </a:moveTo>
                <a:lnTo>
                  <a:pt x="8375307" y="0"/>
                </a:lnTo>
                <a:lnTo>
                  <a:pt x="8350262" y="155677"/>
                </a:lnTo>
                <a:lnTo>
                  <a:pt x="8326393" y="310668"/>
                </a:lnTo>
                <a:lnTo>
                  <a:pt x="8303029" y="466344"/>
                </a:lnTo>
                <a:lnTo>
                  <a:pt x="8283026" y="622707"/>
                </a:lnTo>
                <a:lnTo>
                  <a:pt x="8262855" y="778383"/>
                </a:lnTo>
                <a:lnTo>
                  <a:pt x="8244029" y="934746"/>
                </a:lnTo>
                <a:lnTo>
                  <a:pt x="8227893" y="1089051"/>
                </a:lnTo>
                <a:lnTo>
                  <a:pt x="8212597" y="1245413"/>
                </a:lnTo>
                <a:lnTo>
                  <a:pt x="8198645" y="1401090"/>
                </a:lnTo>
                <a:lnTo>
                  <a:pt x="8186543" y="1554023"/>
                </a:lnTo>
                <a:lnTo>
                  <a:pt x="8174440" y="1709014"/>
                </a:lnTo>
                <a:lnTo>
                  <a:pt x="8164355" y="1861947"/>
                </a:lnTo>
                <a:lnTo>
                  <a:pt x="8156455" y="2014881"/>
                </a:lnTo>
                <a:lnTo>
                  <a:pt x="8148218" y="2167128"/>
                </a:lnTo>
                <a:lnTo>
                  <a:pt x="8141327" y="2318004"/>
                </a:lnTo>
                <a:lnTo>
                  <a:pt x="8136452" y="2467509"/>
                </a:lnTo>
                <a:lnTo>
                  <a:pt x="8132250" y="2617013"/>
                </a:lnTo>
                <a:lnTo>
                  <a:pt x="8128216" y="2765146"/>
                </a:lnTo>
                <a:lnTo>
                  <a:pt x="8126367" y="2911221"/>
                </a:lnTo>
                <a:lnTo>
                  <a:pt x="8124350" y="3057297"/>
                </a:lnTo>
                <a:lnTo>
                  <a:pt x="8123341" y="3201315"/>
                </a:lnTo>
                <a:lnTo>
                  <a:pt x="8124350" y="3343961"/>
                </a:lnTo>
                <a:lnTo>
                  <a:pt x="8124350" y="3485236"/>
                </a:lnTo>
                <a:lnTo>
                  <a:pt x="8126367" y="3625139"/>
                </a:lnTo>
                <a:lnTo>
                  <a:pt x="8129392" y="3762299"/>
                </a:lnTo>
                <a:lnTo>
                  <a:pt x="8132250" y="3898087"/>
                </a:lnTo>
                <a:lnTo>
                  <a:pt x="8135444" y="4031133"/>
                </a:lnTo>
                <a:lnTo>
                  <a:pt x="8140318" y="4163492"/>
                </a:lnTo>
                <a:lnTo>
                  <a:pt x="8145529" y="4293793"/>
                </a:lnTo>
                <a:lnTo>
                  <a:pt x="8150235" y="4421352"/>
                </a:lnTo>
                <a:lnTo>
                  <a:pt x="8163515" y="4670298"/>
                </a:lnTo>
                <a:lnTo>
                  <a:pt x="8177634" y="4908956"/>
                </a:lnTo>
                <a:lnTo>
                  <a:pt x="8192426" y="5138013"/>
                </a:lnTo>
                <a:lnTo>
                  <a:pt x="8208731" y="5354726"/>
                </a:lnTo>
                <a:lnTo>
                  <a:pt x="8225708" y="5561838"/>
                </a:lnTo>
                <a:lnTo>
                  <a:pt x="8244029" y="5753862"/>
                </a:lnTo>
                <a:lnTo>
                  <a:pt x="8262015" y="5934227"/>
                </a:lnTo>
                <a:lnTo>
                  <a:pt x="8280000" y="6100191"/>
                </a:lnTo>
                <a:lnTo>
                  <a:pt x="8296977" y="6252438"/>
                </a:lnTo>
                <a:lnTo>
                  <a:pt x="8313114" y="6387541"/>
                </a:lnTo>
                <a:lnTo>
                  <a:pt x="8328410" y="6509613"/>
                </a:lnTo>
                <a:lnTo>
                  <a:pt x="8341185" y="6612483"/>
                </a:lnTo>
                <a:lnTo>
                  <a:pt x="8353287" y="6698894"/>
                </a:lnTo>
                <a:lnTo>
                  <a:pt x="8370601" y="6817538"/>
                </a:lnTo>
                <a:lnTo>
                  <a:pt x="8376484" y="6858000"/>
                </a:lnTo>
                <a:lnTo>
                  <a:pt x="7471130" y="6858000"/>
                </a:lnTo>
                <a:lnTo>
                  <a:pt x="7471130" y="6858001"/>
                </a:lnTo>
                <a:lnTo>
                  <a:pt x="1380566" y="6858001"/>
                </a:lnTo>
                <a:lnTo>
                  <a:pt x="1380566" y="6858000"/>
                </a:lnTo>
                <a:lnTo>
                  <a:pt x="0" y="6858000"/>
                </a:lnTo>
                <a:lnTo>
                  <a:pt x="0" y="0"/>
                </a:lnTo>
                <a:lnTo>
                  <a:pt x="1917290" y="0"/>
                </a:lnTo>
                <a:lnTo>
                  <a:pt x="1917290" y="1"/>
                </a:lnTo>
                <a:lnTo>
                  <a:pt x="7031769" y="1"/>
                </a:lnTo>
                <a:close/>
              </a:path>
            </a:pathLst>
          </a:custGeom>
          <a:ln>
            <a:noFill/>
          </a:ln>
        </p:spPr>
        <p:txBody>
          <a:bodyPr rtlCol="0" anchor="ctr"/>
          <a:lstStyle/>
          <a:p>
            <a:pPr algn="ctr"/>
            <a:endParaRPr lang="en-US"/>
          </a:p>
        </p:txBody>
      </p:sp>
      <p:sp>
        <p:nvSpPr>
          <p:cNvPr id="28" name="Rectangle 27">
            <a:extLst>
              <a:ext uri="{FF2B5EF4-FFF2-40B4-BE49-F238E27FC236}">
                <a16:creationId xmlns:a16="http://schemas.microsoft.com/office/drawing/2014/main" id="{6C74A888-48BE-4604-BB14-E6C5E9D0F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0D8F3A8-AFB3-9D90-88DB-85A23991218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49</a:t>
            </a:fld>
            <a:endParaRPr lang="en-US" sz="2800" b="0" i="0" kern="1200">
              <a:solidFill>
                <a:srgbClr val="FFFFFF"/>
              </a:solidFill>
              <a:latin typeface="+mn-lt"/>
              <a:ea typeface="+mn-ea"/>
              <a:cs typeface="+mn-cs"/>
            </a:endParaRPr>
          </a:p>
        </p:txBody>
      </p:sp>
      <p:sp>
        <p:nvSpPr>
          <p:cNvPr id="5" name="Title 4">
            <a:extLst>
              <a:ext uri="{FF2B5EF4-FFF2-40B4-BE49-F238E27FC236}">
                <a16:creationId xmlns:a16="http://schemas.microsoft.com/office/drawing/2014/main" id="{5EAA4AB5-59A7-41F5-5E6B-DC0919B780DC}"/>
              </a:ext>
            </a:extLst>
          </p:cNvPr>
          <p:cNvSpPr>
            <a:spLocks noGrp="1"/>
          </p:cNvSpPr>
          <p:nvPr>
            <p:ph type="title"/>
          </p:nvPr>
        </p:nvSpPr>
        <p:spPr>
          <a:xfrm>
            <a:off x="737423" y="704214"/>
            <a:ext cx="4972607" cy="3735071"/>
          </a:xfrm>
        </p:spPr>
        <p:txBody>
          <a:bodyPr vert="horz" lIns="91440" tIns="45720" rIns="91440" bIns="45720" rtlCol="0" anchor="ctr">
            <a:normAutofit/>
          </a:bodyPr>
          <a:lstStyle/>
          <a:p>
            <a:pPr algn="r" defTabSz="457200">
              <a:spcBef>
                <a:spcPct val="0"/>
              </a:spcBef>
            </a:pPr>
            <a:r>
              <a:rPr lang="en-US" sz="7200" b="0" i="0" kern="1200" dirty="0">
                <a:solidFill>
                  <a:schemeClr val="tx2"/>
                </a:solidFill>
                <a:latin typeface="+mj-lt"/>
                <a:ea typeface="+mj-ea"/>
                <a:cs typeface="+mj-cs"/>
              </a:rPr>
              <a:t>Final Notes</a:t>
            </a:r>
          </a:p>
        </p:txBody>
      </p:sp>
    </p:spTree>
    <p:extLst>
      <p:ext uri="{BB962C8B-B14F-4D97-AF65-F5344CB8AC3E}">
        <p14:creationId xmlns:p14="http://schemas.microsoft.com/office/powerpoint/2010/main" val="169530701"/>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50</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pic>
        <p:nvPicPr>
          <p:cNvPr id="8" name="Content Placeholder 7" descr="A screenshot of a computer&#10;&#10;Description automatically generated with low confidence">
            <a:extLst>
              <a:ext uri="{FF2B5EF4-FFF2-40B4-BE49-F238E27FC236}">
                <a16:creationId xmlns:a16="http://schemas.microsoft.com/office/drawing/2014/main" id="{EBC09A0D-F0AA-30A4-D058-C725F4373D2C}"/>
              </a:ext>
            </a:extLst>
          </p:cNvPr>
          <p:cNvPicPr>
            <a:picLocks noGrp="1" noChangeAspect="1"/>
          </p:cNvPicPr>
          <p:nvPr>
            <p:ph sz="half" idx="1"/>
          </p:nvPr>
        </p:nvPicPr>
        <p:blipFill>
          <a:blip r:embed="rId2"/>
          <a:stretch>
            <a:fillRect/>
          </a:stretch>
        </p:blipFill>
        <p:spPr>
          <a:xfrm>
            <a:off x="714118" y="1662168"/>
            <a:ext cx="3297237" cy="909582"/>
          </a:xfrm>
        </p:spPr>
      </p:pic>
    </p:spTree>
    <p:extLst>
      <p:ext uri="{BB962C8B-B14F-4D97-AF65-F5344CB8AC3E}">
        <p14:creationId xmlns:p14="http://schemas.microsoft.com/office/powerpoint/2010/main" val="399441979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3">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51</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4"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8"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0"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6143943" y="994410"/>
            <a:ext cx="2514282" cy="2299880"/>
          </a:xfrm>
        </p:spPr>
        <p:txBody>
          <a:bodyPr vert="horz" lIns="91440" tIns="45720" rIns="91440" bIns="45720" rtlCol="0" anchor="b">
            <a:normAutofit/>
          </a:bodyPr>
          <a:lstStyle/>
          <a:p>
            <a:pPr algn="l" defTabSz="457200">
              <a:spcBef>
                <a:spcPct val="0"/>
              </a:spcBef>
            </a:pPr>
            <a:r>
              <a:rPr lang="en-US" sz="4100" b="0" i="0" kern="1200">
                <a:solidFill>
                  <a:srgbClr val="EBEBEB"/>
                </a:solidFill>
                <a:latin typeface="+mj-lt"/>
                <a:ea typeface="+mj-ea"/>
                <a:cs typeface="+mj-cs"/>
              </a:rPr>
              <a:t>Thank You for coming!</a:t>
            </a:r>
          </a:p>
        </p:txBody>
      </p:sp>
      <p:sp>
        <p:nvSpPr>
          <p:cNvPr id="4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4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52</a:t>
            </a:fld>
            <a:endParaRPr lang="en-US" sz="2800">
              <a:solidFill>
                <a:srgbClr val="FFFFFF"/>
              </a:solidFill>
            </a:endParaRPr>
          </a:p>
        </p:txBody>
      </p:sp>
      <p:pic>
        <p:nvPicPr>
          <p:cNvPr id="25" name="Graphic 24" descr="Smiling Face with No Fill">
            <a:extLst>
              <a:ext uri="{FF2B5EF4-FFF2-40B4-BE49-F238E27FC236}">
                <a16:creationId xmlns:a16="http://schemas.microsoft.com/office/drawing/2014/main" id="{C6F91B52-2FAB-967D-F2E3-8F9D62F9B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86" y="485773"/>
            <a:ext cx="4171604" cy="4171604"/>
          </a:xfrm>
          <a:prstGeom prst="rect">
            <a:avLst/>
          </a:prstGeom>
          <a:effectLst/>
        </p:spPr>
      </p:pic>
    </p:spTree>
    <p:extLst>
      <p:ext uri="{BB962C8B-B14F-4D97-AF65-F5344CB8AC3E}">
        <p14:creationId xmlns:p14="http://schemas.microsoft.com/office/powerpoint/2010/main" val="311873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143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Recent 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a:xfrm>
            <a:off x="489347" y="1293375"/>
            <a:ext cx="2210150" cy="432197"/>
          </a:xfrm>
        </p:spPr>
        <p:txBody>
          <a:bodyPr/>
          <a:lstStyle/>
          <a:p>
            <a:r>
              <a:rPr lang="en-US" dirty="0"/>
              <a:t>Pre-20</a:t>
            </a:r>
            <a:r>
              <a:rPr lang="en-US" baseline="30000" dirty="0"/>
              <a:t>th</a:t>
            </a:r>
            <a:r>
              <a:rPr lang="en-US" dirty="0"/>
              <a:t> Century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a:xfrm>
            <a:off x="503984" y="1724858"/>
            <a:ext cx="2195513" cy="2692004"/>
          </a:xfrm>
        </p:spPr>
        <p:txBody>
          <a:bodyPr/>
          <a:lstStyle/>
          <a:p>
            <a:pPr marL="171450" indent="-171450">
              <a:buFont typeface="Wingdings" pitchFamily="2" charset="2"/>
              <a:buChar char="Ø"/>
            </a:pPr>
            <a:r>
              <a:rPr lang="en-US" dirty="0"/>
              <a:t>Completely acoustic/mechanical.</a:t>
            </a:r>
          </a:p>
          <a:p>
            <a:pPr marL="171450" indent="-171450">
              <a:buFont typeface="Wingdings" pitchFamily="2" charset="2"/>
              <a:buChar char="Ø"/>
            </a:pPr>
            <a:r>
              <a:rPr lang="en-US" dirty="0"/>
              <a:t>Generally looking to improve an instrument or crate a new one.</a:t>
            </a:r>
          </a:p>
          <a:p>
            <a:pPr marL="171450" indent="-171450">
              <a:buFont typeface="Wingdings" pitchFamily="2" charset="2"/>
              <a:buChar char="Ø"/>
            </a:pPr>
            <a:r>
              <a:rPr lang="en-US" dirty="0"/>
              <a:t>Brass Mutes, Player Pianos,</a:t>
            </a:r>
            <a:r>
              <a:rPr lang="en-US" b="0" i="0" dirty="0">
                <a:solidFill>
                  <a:srgbClr val="000000"/>
                </a:solidFill>
                <a:effectLst/>
                <a:latin typeface="Linux Libertine"/>
              </a:rPr>
              <a:t> </a:t>
            </a:r>
            <a:r>
              <a:rPr lang="en-US" dirty="0"/>
              <a:t>Calliope.</a:t>
            </a:r>
            <a:endParaRPr lang="en-US" b="0" i="0" dirty="0">
              <a:solidFill>
                <a:srgbClr val="000000"/>
              </a:solidFill>
              <a:effectLst/>
              <a:latin typeface="Linux Libertine"/>
            </a:endParaRPr>
          </a:p>
          <a:p>
            <a:endParaRPr lang="en-US" dirty="0"/>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a:xfrm>
            <a:off x="2811240" y="1292661"/>
            <a:ext cx="2397274" cy="432197"/>
          </a:xfrm>
        </p:spPr>
        <p:txBody>
          <a:bodyPr/>
          <a:lstStyle/>
          <a:p>
            <a:r>
              <a:rPr lang="en-US" dirty="0"/>
              <a:t>20</a:t>
            </a:r>
            <a:r>
              <a:rPr lang="en-US" baseline="30000" dirty="0"/>
              <a:t>th</a:t>
            </a:r>
            <a:r>
              <a:rPr lang="en-US" dirty="0"/>
              <a:t> Century</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a:xfrm>
            <a:off x="2868839" y="1701998"/>
            <a:ext cx="2210096" cy="2692004"/>
          </a:xfrm>
        </p:spPr>
        <p:txBody>
          <a:bodyPr/>
          <a:lstStyle/>
          <a:p>
            <a:pPr marL="171450" indent="-171450">
              <a:buFont typeface="Wingdings" pitchFamily="2" charset="2"/>
              <a:buChar char="Ø"/>
            </a:pPr>
            <a:r>
              <a:rPr lang="en-US" dirty="0"/>
              <a:t>Early electronics improve over course of century</a:t>
            </a:r>
          </a:p>
          <a:p>
            <a:pPr marL="171450" indent="-171450">
              <a:buFont typeface="Wingdings" pitchFamily="2" charset="2"/>
              <a:buChar char="Ø"/>
            </a:pPr>
            <a:r>
              <a:rPr lang="en-US" dirty="0"/>
              <a:t>Early computer augmentations begin to appear.</a:t>
            </a:r>
          </a:p>
          <a:p>
            <a:pPr marL="171450" indent="-171450">
              <a:buFont typeface="Wingdings" pitchFamily="2" charset="2"/>
              <a:buChar char="Ø"/>
            </a:pPr>
            <a:r>
              <a:rPr lang="en-US" dirty="0"/>
              <a:t>Prepared Piano, Amplification, Effect Pedals, Recording Developments.</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a:xfrm>
            <a:off x="5343525" y="1485900"/>
            <a:ext cx="2303230" cy="432197"/>
          </a:xfrm>
        </p:spPr>
        <p:txBody>
          <a:bodyPr/>
          <a:lstStyle/>
          <a:p>
            <a:r>
              <a:rPr lang="en-US" dirty="0"/>
              <a:t>21</a:t>
            </a:r>
            <a:r>
              <a:rPr lang="en-US" baseline="30000" dirty="0"/>
              <a:t>st</a:t>
            </a:r>
            <a:r>
              <a:rPr lang="en-US" dirty="0"/>
              <a:t> Century (so far)</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a:xfrm>
            <a:off x="5343525" y="1879402"/>
            <a:ext cx="2199085" cy="2692004"/>
          </a:xfrm>
        </p:spPr>
        <p:txBody>
          <a:bodyPr/>
          <a:lstStyle/>
          <a:p>
            <a:pPr marL="171450" indent="-171450">
              <a:buFont typeface="Wingdings" pitchFamily="2" charset="2"/>
              <a:buChar char="Ø"/>
            </a:pPr>
            <a:r>
              <a:rPr lang="en-US" dirty="0"/>
              <a:t>Largely computer-based.</a:t>
            </a:r>
          </a:p>
          <a:p>
            <a:pPr marL="171450" indent="-171450">
              <a:buFont typeface="Wingdings" pitchFamily="2" charset="2"/>
              <a:buChar char="Ø"/>
            </a:pPr>
            <a:r>
              <a:rPr lang="en-US" dirty="0"/>
              <a:t>Exploring new timbres and instrument functionality with new technology.</a:t>
            </a:r>
          </a:p>
          <a:p>
            <a:pPr marL="171450" indent="-171450">
              <a:buFont typeface="Wingdings" pitchFamily="2" charset="2"/>
              <a:buChar char="Ø"/>
            </a:pPr>
            <a:r>
              <a:rPr lang="en-US" dirty="0"/>
              <a:t>Cyberinet, MIGSI Trumpet, </a:t>
            </a:r>
            <a:r>
              <a:rPr lang="en-US" dirty="0" err="1"/>
              <a:t>SABRe</a:t>
            </a:r>
            <a:r>
              <a:rPr lang="en-US" dirty="0"/>
              <a:t>, Overtone Violin, </a:t>
            </a:r>
            <a:r>
              <a:rPr lang="en-US" dirty="0" err="1"/>
              <a:t>MataSax</a:t>
            </a:r>
            <a:r>
              <a:rPr lang="en-US" dirty="0"/>
              <a:t>.</a:t>
            </a:r>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a:xfrm rot="5400000">
            <a:off x="6276763" y="2855888"/>
            <a:ext cx="3768678" cy="228601"/>
          </a:xfrm>
        </p:spPr>
        <p:txBody>
          <a:bodyPr/>
          <a:lstStyle/>
          <a:p>
            <a:r>
              <a:rPr lang="en-US" dirty="0"/>
              <a:t>A General Historical Context. Visit 120years.net for a more detailed timeline.</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z="2800" smtClean="0"/>
              <a:t>5</a:t>
            </a:fld>
            <a:endParaRPr lang="en" sz="2800" dirty="0"/>
          </a:p>
        </p:txBody>
      </p:sp>
      <p:pic>
        <p:nvPicPr>
          <p:cNvPr id="12" name="Picture 11" descr="Timeline">
            <a:extLst>
              <a:ext uri="{FF2B5EF4-FFF2-40B4-BE49-F238E27FC236}">
                <a16:creationId xmlns:a16="http://schemas.microsoft.com/office/drawing/2014/main" id="{8127F945-F0DC-2CA8-0CC8-29EA5559B54C}"/>
              </a:ext>
            </a:extLst>
          </p:cNvPr>
          <p:cNvPicPr>
            <a:picLocks noChangeAspect="1"/>
          </p:cNvPicPr>
          <p:nvPr/>
        </p:nvPicPr>
        <p:blipFill>
          <a:blip r:embed="rId3"/>
          <a:stretch>
            <a:fillRect/>
          </a:stretch>
        </p:blipFill>
        <p:spPr>
          <a:xfrm>
            <a:off x="868597" y="3225404"/>
            <a:ext cx="7077187" cy="1918096"/>
          </a:xfrm>
          <a:prstGeom prst="rect">
            <a:avLst/>
          </a:prstGeom>
        </p:spPr>
      </p:pic>
    </p:spTree>
    <p:extLst>
      <p:ext uri="{BB962C8B-B14F-4D97-AF65-F5344CB8AC3E}">
        <p14:creationId xmlns:p14="http://schemas.microsoft.com/office/powerpoint/2010/main" val="2077966190"/>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4">
            <a:duotone>
              <a:prstClr val="black"/>
              <a:schemeClr val="accent5">
                <a:tint val="45000"/>
                <a:satMod val="400000"/>
              </a:schemeClr>
            </a:duotone>
            <a:alphaModFix amt="25000"/>
          </a:blip>
          <a:srcRect t="7818" b="7912"/>
          <a:stretch/>
        </p:blipFill>
        <p:spPr>
          <a:xfrm>
            <a:off x="20" y="10"/>
            <a:ext cx="9143980" cy="5143490"/>
          </a:xfrm>
          <a:prstGeom prst="rect">
            <a:avLst/>
          </a:prstGeom>
          <a:ln>
            <a:solidFill>
              <a:schemeClr val="accent1"/>
            </a:solidFill>
          </a:ln>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6</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 letter&#10;&#10;Description automatically generated">
            <a:extLst>
              <a:ext uri="{FF2B5EF4-FFF2-40B4-BE49-F238E27FC236}">
                <a16:creationId xmlns:a16="http://schemas.microsoft.com/office/drawing/2014/main" id="{D3A6BED6-9D43-9912-47B3-E3B91E272837}"/>
              </a:ext>
            </a:extLst>
          </p:cNvPr>
          <p:cNvPicPr>
            <a:picLocks noChangeAspect="1"/>
          </p:cNvPicPr>
          <p:nvPr/>
        </p:nvPicPr>
        <p:blipFill>
          <a:blip r:embed="rId3"/>
          <a:stretch>
            <a:fillRect/>
          </a:stretch>
        </p:blipFill>
        <p:spPr>
          <a:xfrm>
            <a:off x="7472818" y="1389936"/>
            <a:ext cx="1687396" cy="2712534"/>
          </a:xfrm>
          <a:prstGeom prst="rect">
            <a:avLst/>
          </a:prstGeom>
        </p:spPr>
      </p:pic>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19276" y="218080"/>
            <a:ext cx="7053542" cy="754211"/>
          </a:xfrm>
        </p:spPr>
        <p:txBody>
          <a:bodyPr vert="horz" lIns="91440" tIns="45720" rIns="91440" bIns="45720" rtlCol="0" anchor="t">
            <a:normAutofit/>
          </a:bodyPr>
          <a:lstStyle/>
          <a:p>
            <a:pPr defTabSz="457200">
              <a:spcBef>
                <a:spcPct val="0"/>
              </a:spcBef>
            </a:pPr>
            <a:r>
              <a:rPr lang="en-US" sz="3900" b="0" i="0" kern="1200" dirty="0">
                <a:solidFill>
                  <a:schemeClr val="tx2"/>
                </a:solidFill>
                <a:latin typeface="+mj-lt"/>
                <a:ea typeface="+mj-ea"/>
                <a:cs typeface="+mj-cs"/>
              </a:rPr>
              <a:t>What are Cybernetics?</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483848" y="1093749"/>
            <a:ext cx="6988970" cy="4049751"/>
          </a:xfrm>
        </p:spPr>
        <p:txBody>
          <a:bodyPr vert="horz" lIns="91440" tIns="45720" rIns="91440" bIns="45720" rtlCol="0">
            <a:normAutofit fontScale="92500" lnSpcReduction="10000"/>
          </a:bodyPr>
          <a:lstStyle/>
          <a:p>
            <a:pPr defTabSz="457200">
              <a:spcBef>
                <a:spcPts val="1000"/>
              </a:spcBef>
              <a:buSzPct val="80000"/>
              <a:buFont typeface="Wingdings 3" charset="2"/>
              <a:buChar char=""/>
            </a:pPr>
            <a:r>
              <a:rPr lang="en-US" dirty="0">
                <a:latin typeface="+mn-lt"/>
              </a:rPr>
              <a:t>Cybernetic: </a:t>
            </a:r>
            <a:r>
              <a:rPr lang="en-US" i="1" dirty="0">
                <a:latin typeface="+mn-lt"/>
              </a:rPr>
              <a:t>The science of communications and automatic control systems in both machines and living things </a:t>
            </a:r>
            <a:r>
              <a:rPr lang="en-US" dirty="0">
                <a:latin typeface="+mn-lt"/>
              </a:rPr>
              <a:t>– Oxford Dictionary</a:t>
            </a:r>
          </a:p>
          <a:p>
            <a:pPr lvl="1" defTabSz="457200">
              <a:spcBef>
                <a:spcPts val="1000"/>
              </a:spcBef>
              <a:buSzPct val="80000"/>
              <a:buFont typeface="Wingdings 3" charset="2"/>
              <a:buChar char=""/>
            </a:pPr>
            <a:r>
              <a:rPr lang="en-US" dirty="0">
                <a:latin typeface="+mn-lt"/>
              </a:rPr>
              <a:t>Definition ca. 1948 from the Greek “Kubernetes” meaning captain, pilot, conductor, etc.</a:t>
            </a:r>
          </a:p>
          <a:p>
            <a:pPr lvl="1" defTabSz="457200">
              <a:spcBef>
                <a:spcPts val="1000"/>
              </a:spcBef>
              <a:buSzPct val="80000"/>
              <a:buFont typeface="Wingdings 3" charset="2"/>
              <a:buChar char=""/>
            </a:pPr>
            <a:r>
              <a:rPr lang="en-US" dirty="0">
                <a:latin typeface="+mn-lt"/>
              </a:rPr>
              <a:t>Norbert Wiener first defined the term in his book </a:t>
            </a:r>
            <a:r>
              <a:rPr lang="en-US" i="1" dirty="0">
                <a:latin typeface="+mn-lt"/>
              </a:rPr>
              <a:t>Cybernetics: Or Control and Communication in the Animal and the Machine. </a:t>
            </a:r>
            <a:r>
              <a:rPr lang="en-US" dirty="0">
                <a:latin typeface="+mn-lt"/>
              </a:rPr>
              <a:t>It came from the concept of a sailor steering a ship, then seeing the ship move and responding to that in a feedback loop.</a:t>
            </a:r>
            <a:endParaRPr lang="en-US" i="1" dirty="0">
              <a:latin typeface="+mn-lt"/>
            </a:endParaRPr>
          </a:p>
          <a:p>
            <a:pPr lvl="1" defTabSz="457200">
              <a:spcBef>
                <a:spcPts val="1000"/>
              </a:spcBef>
              <a:buSzPct val="80000"/>
              <a:buFont typeface="Wingdings 3" charset="2"/>
              <a:buChar char=""/>
            </a:pPr>
            <a:r>
              <a:rPr lang="en-US" dirty="0">
                <a:latin typeface="+mn-lt"/>
              </a:rPr>
              <a:t>Later refined to: Circular causal and feedback mechanisms in biological and social systems.</a:t>
            </a:r>
          </a:p>
          <a:p>
            <a:pPr lvl="1" defTabSz="457200">
              <a:spcBef>
                <a:spcPts val="1000"/>
              </a:spcBef>
              <a:buSzPct val="80000"/>
              <a:buFont typeface="Wingdings 3" charset="2"/>
              <a:buChar char=""/>
            </a:pPr>
            <a:r>
              <a:rPr lang="en-US" dirty="0">
                <a:latin typeface="+mn-lt"/>
              </a:rPr>
              <a:t>Cyborg: portmanteau of cybernetic and organism. A being with organic and inorganic body parts. (ca. 1960)</a:t>
            </a:r>
          </a:p>
          <a:p>
            <a:pPr lvl="1" defTabSz="457200">
              <a:spcBef>
                <a:spcPts val="1000"/>
              </a:spcBef>
              <a:buSzPct val="80000"/>
              <a:buFont typeface="Wingdings 3" charset="2"/>
              <a:buChar char=""/>
            </a:pPr>
            <a:r>
              <a:rPr lang="en-US" dirty="0">
                <a:latin typeface="+mn-lt"/>
              </a:rPr>
              <a:t>Many crossovers and definition variances stemming from the core concept of automated control and feedback loops.</a:t>
            </a:r>
          </a:p>
          <a:p>
            <a:pPr defTabSz="457200">
              <a:spcBef>
                <a:spcPts val="1000"/>
              </a:spcBef>
              <a:buSzPct val="80000"/>
              <a:buFont typeface="Wingdings 3" charset="2"/>
              <a:buChar char=""/>
            </a:pPr>
            <a:r>
              <a:rPr lang="en-US" dirty="0">
                <a:latin typeface="+mn-lt"/>
              </a:rPr>
              <a:t>The Cyberinet is used to collect performance data and automatically control the audio processing and other electronic elements of an electroacoustic performance.</a:t>
            </a:r>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7</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2462657455"/>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7" name="Picture 16">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 name="Oval 18">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3" name="Picture 22">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5" name="Rectangle 24">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3932329" cy="1050398"/>
          </a:xfrm>
        </p:spPr>
        <p:txBody>
          <a:bodyPr vert="horz" lIns="91440" tIns="45720" rIns="91440" bIns="45720" rtlCol="0" anchor="t">
            <a:normAutofit/>
          </a:bodyPr>
          <a:lstStyle/>
          <a:p>
            <a:pPr defTabSz="457200">
              <a:lnSpc>
                <a:spcPct val="90000"/>
              </a:lnSpc>
              <a:spcBef>
                <a:spcPct val="0"/>
              </a:spcBef>
            </a:pPr>
            <a:r>
              <a:rPr lang="en-US" sz="3300" dirty="0"/>
              <a:t>Cybernetic Music</a:t>
            </a:r>
          </a:p>
        </p:txBody>
      </p:sp>
      <p:sp>
        <p:nvSpPr>
          <p:cNvPr id="27" name="Rectangle 26">
            <a:extLst>
              <a:ext uri="{FF2B5EF4-FFF2-40B4-BE49-F238E27FC236}">
                <a16:creationId xmlns:a16="http://schemas.microsoft.com/office/drawing/2014/main" id="{965429AA-CC0E-479E-A72B-8B79A92CC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4">
            <a:extLst>
              <a:ext uri="{FF2B5EF4-FFF2-40B4-BE49-F238E27FC236}">
                <a16:creationId xmlns:a16="http://schemas.microsoft.com/office/drawing/2014/main" id="{C0B41A3B-1F09-4915-A2B4-AE09B719E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363474"/>
            <a:ext cx="3847653" cy="4304390"/>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with his eyes closed&#10;&#10;Description automatically generated with medium confidence">
            <a:extLst>
              <a:ext uri="{FF2B5EF4-FFF2-40B4-BE49-F238E27FC236}">
                <a16:creationId xmlns:a16="http://schemas.microsoft.com/office/drawing/2014/main" id="{78FDBDAE-404F-866B-8E87-AA8569E87E64}"/>
              </a:ext>
            </a:extLst>
          </p:cNvPr>
          <p:cNvPicPr>
            <a:picLocks noChangeAspect="1"/>
          </p:cNvPicPr>
          <p:nvPr/>
        </p:nvPicPr>
        <p:blipFill>
          <a:blip r:embed="rId8"/>
          <a:stretch>
            <a:fillRect/>
          </a:stretch>
        </p:blipFill>
        <p:spPr>
          <a:xfrm>
            <a:off x="5377224" y="725572"/>
            <a:ext cx="1336039" cy="1787344"/>
          </a:xfrm>
          <a:prstGeom prst="rect">
            <a:avLst/>
          </a:prstGeom>
          <a:effectLst/>
        </p:spPr>
      </p:pic>
      <p:pic>
        <p:nvPicPr>
          <p:cNvPr id="8" name="Picture 7" descr="A person wearing glasses&#10;&#10;Description automatically generated with medium confidence">
            <a:extLst>
              <a:ext uri="{FF2B5EF4-FFF2-40B4-BE49-F238E27FC236}">
                <a16:creationId xmlns:a16="http://schemas.microsoft.com/office/drawing/2014/main" id="{4C44EBEA-6572-57F5-1DB3-6FDA80E1AB39}"/>
              </a:ext>
            </a:extLst>
          </p:cNvPr>
          <p:cNvPicPr>
            <a:picLocks noChangeAspect="1"/>
          </p:cNvPicPr>
          <p:nvPr/>
        </p:nvPicPr>
        <p:blipFill>
          <a:blip r:embed="rId9"/>
          <a:stretch>
            <a:fillRect/>
          </a:stretch>
        </p:blipFill>
        <p:spPr>
          <a:xfrm>
            <a:off x="6914434" y="867206"/>
            <a:ext cx="1504076" cy="1504076"/>
          </a:xfrm>
          <a:prstGeom prst="rect">
            <a:avLst/>
          </a:prstGeom>
          <a:effectLst/>
        </p:spPr>
      </p:pic>
      <p:sp>
        <p:nvSpPr>
          <p:cNvPr id="31" name="Rectangle 30">
            <a:extLst>
              <a:ext uri="{FF2B5EF4-FFF2-40B4-BE49-F238E27FC236}">
                <a16:creationId xmlns:a16="http://schemas.microsoft.com/office/drawing/2014/main" id="{BDA9EBA3-5F2D-4F50-A23B-D56365CBC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8</a:t>
            </a:fld>
            <a:endParaRPr lang="en-US" sz="2800"/>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0" y="959006"/>
            <a:ext cx="4569712" cy="4184494"/>
          </a:xfrm>
        </p:spPr>
        <p:txBody>
          <a:bodyPr vert="horz" lIns="91440" tIns="45720" rIns="91440" bIns="45720" rtlCol="0">
            <a:normAutofit lnSpcReduction="10000"/>
          </a:bodyPr>
          <a:lstStyle/>
          <a:p>
            <a:pPr defTabSz="457200">
              <a:lnSpc>
                <a:spcPct val="90000"/>
              </a:lnSpc>
              <a:spcBef>
                <a:spcPts val="1000"/>
              </a:spcBef>
              <a:buSzPct val="80000"/>
              <a:buFont typeface="Wingdings 3" charset="2"/>
              <a:buChar char=""/>
            </a:pPr>
            <a:r>
              <a:rPr lang="en-US" sz="1000" dirty="0"/>
              <a:t>Several composers have utilized cybernetics in some way in their music. A small sample includes:</a:t>
            </a:r>
          </a:p>
          <a:p>
            <a:pPr defTabSz="457200">
              <a:lnSpc>
                <a:spcPct val="90000"/>
              </a:lnSpc>
              <a:spcBef>
                <a:spcPts val="1000"/>
              </a:spcBef>
              <a:buSzPct val="80000"/>
              <a:buFont typeface="Wingdings 3" charset="2"/>
              <a:buChar char=""/>
            </a:pPr>
            <a:r>
              <a:rPr lang="en-US" sz="1000" dirty="0"/>
              <a:t>Roland </a:t>
            </a:r>
            <a:r>
              <a:rPr lang="en-US" sz="1000" dirty="0" err="1"/>
              <a:t>Kayn</a:t>
            </a:r>
            <a:r>
              <a:rPr lang="en-US" sz="1000" dirty="0"/>
              <a:t> </a:t>
            </a:r>
            <a:r>
              <a:rPr lang="en-US" sz="1000" i="1" dirty="0"/>
              <a:t>(1933-2011):</a:t>
            </a:r>
          </a:p>
          <a:p>
            <a:pPr lvl="1" defTabSz="457200">
              <a:lnSpc>
                <a:spcPct val="90000"/>
              </a:lnSpc>
              <a:spcBef>
                <a:spcPts val="1000"/>
              </a:spcBef>
              <a:buSzPct val="80000"/>
              <a:buFont typeface="Wingdings 3" charset="2"/>
              <a:buChar char=""/>
            </a:pPr>
            <a:r>
              <a:rPr lang="en-US" sz="1000" dirty="0"/>
              <a:t>Composer focusing on Cybernetic Concepts and electronics.</a:t>
            </a:r>
          </a:p>
          <a:p>
            <a:pPr lvl="1" defTabSz="457200">
              <a:lnSpc>
                <a:spcPct val="90000"/>
              </a:lnSpc>
              <a:spcBef>
                <a:spcPts val="1000"/>
              </a:spcBef>
              <a:buSzPct val="80000"/>
              <a:buFont typeface="Wingdings 3" charset="2"/>
              <a:buChar char=""/>
            </a:pPr>
            <a:r>
              <a:rPr lang="en-US" sz="1000" dirty="0"/>
              <a:t>Mix of random and intentional aspects.</a:t>
            </a:r>
          </a:p>
          <a:p>
            <a:pPr lvl="1" defTabSz="457200">
              <a:lnSpc>
                <a:spcPct val="90000"/>
              </a:lnSpc>
              <a:spcBef>
                <a:spcPts val="1000"/>
              </a:spcBef>
              <a:buSzPct val="80000"/>
              <a:buFont typeface="Wingdings 3" charset="2"/>
              <a:buChar char=""/>
            </a:pPr>
            <a:r>
              <a:rPr lang="en-US" sz="1000" dirty="0"/>
              <a:t>Allows the sound to grow and evolve on its own.</a:t>
            </a:r>
          </a:p>
          <a:p>
            <a:pPr defTabSz="457200">
              <a:lnSpc>
                <a:spcPct val="90000"/>
              </a:lnSpc>
              <a:spcBef>
                <a:spcPts val="1000"/>
              </a:spcBef>
              <a:buSzPct val="80000"/>
              <a:buFont typeface="Wingdings 3" charset="2"/>
              <a:buChar char=""/>
            </a:pPr>
            <a:r>
              <a:rPr lang="en-US" sz="1000" dirty="0"/>
              <a:t>Herbert </a:t>
            </a:r>
            <a:r>
              <a:rPr lang="en-US" sz="1000" dirty="0" err="1"/>
              <a:t>Brün</a:t>
            </a:r>
            <a:r>
              <a:rPr lang="en-US" sz="1000" dirty="0"/>
              <a:t> </a:t>
            </a:r>
            <a:r>
              <a:rPr lang="en-US" sz="1000" i="1" dirty="0"/>
              <a:t>(1918-2000):</a:t>
            </a:r>
          </a:p>
          <a:p>
            <a:pPr lvl="1" defTabSz="457200">
              <a:lnSpc>
                <a:spcPct val="90000"/>
              </a:lnSpc>
              <a:spcBef>
                <a:spcPts val="1000"/>
              </a:spcBef>
              <a:buSzPct val="80000"/>
              <a:buFont typeface="Wingdings 3" charset="2"/>
              <a:buChar char=""/>
            </a:pPr>
            <a:r>
              <a:rPr lang="en-US" sz="1000" dirty="0"/>
              <a:t>Composer and computer scientist.</a:t>
            </a:r>
          </a:p>
          <a:p>
            <a:pPr lvl="1" defTabSz="457200">
              <a:lnSpc>
                <a:spcPct val="90000"/>
              </a:lnSpc>
              <a:spcBef>
                <a:spcPts val="1000"/>
              </a:spcBef>
              <a:buSzPct val="80000"/>
              <a:buFont typeface="Wingdings 3" charset="2"/>
              <a:buChar char=""/>
            </a:pPr>
            <a:r>
              <a:rPr lang="en-US" sz="1000" dirty="0"/>
              <a:t>Utilized early computing languages in the creation of new music.</a:t>
            </a:r>
          </a:p>
          <a:p>
            <a:pPr lvl="1" defTabSz="457200">
              <a:lnSpc>
                <a:spcPct val="90000"/>
              </a:lnSpc>
              <a:spcBef>
                <a:spcPts val="1000"/>
              </a:spcBef>
              <a:buSzPct val="80000"/>
              <a:buFont typeface="Wingdings 3" charset="2"/>
              <a:buChar char=""/>
            </a:pPr>
            <a:r>
              <a:rPr lang="en-US" sz="1000" dirty="0"/>
              <a:t>Creates new timbre synthesis techniques similar to granular synthesis.</a:t>
            </a:r>
          </a:p>
          <a:p>
            <a:pPr defTabSz="457200">
              <a:lnSpc>
                <a:spcPct val="90000"/>
              </a:lnSpc>
              <a:spcBef>
                <a:spcPts val="1000"/>
              </a:spcBef>
              <a:buSzPct val="80000"/>
              <a:buFont typeface="Wingdings 3" charset="2"/>
              <a:buChar char=""/>
            </a:pPr>
            <a:r>
              <a:rPr lang="en-US" sz="1000" dirty="0"/>
              <a:t>Pauline Oliveros </a:t>
            </a:r>
            <a:r>
              <a:rPr lang="en-US" sz="1000" i="1" dirty="0"/>
              <a:t>(1932-2016): </a:t>
            </a:r>
          </a:p>
          <a:p>
            <a:pPr lvl="1" defTabSz="457200">
              <a:lnSpc>
                <a:spcPct val="90000"/>
              </a:lnSpc>
              <a:spcBef>
                <a:spcPts val="1000"/>
              </a:spcBef>
              <a:buSzPct val="80000"/>
              <a:buFont typeface="Wingdings 3" charset="2"/>
              <a:buChar char=""/>
            </a:pPr>
            <a:r>
              <a:rPr lang="en-US" sz="1000" dirty="0"/>
              <a:t>Composer and post-war experimental musician.</a:t>
            </a:r>
          </a:p>
          <a:p>
            <a:pPr lvl="1" defTabSz="457200">
              <a:lnSpc>
                <a:spcPct val="90000"/>
              </a:lnSpc>
              <a:spcBef>
                <a:spcPts val="1000"/>
              </a:spcBef>
              <a:buSzPct val="80000"/>
              <a:buFont typeface="Wingdings 3" charset="2"/>
              <a:buChar char=""/>
            </a:pPr>
            <a:r>
              <a:rPr lang="en-US" sz="1000" dirty="0"/>
              <a:t>Inspired by Cybernetic concepts in the 1960’s.</a:t>
            </a:r>
          </a:p>
          <a:p>
            <a:pPr lvl="1" defTabSz="457200">
              <a:lnSpc>
                <a:spcPct val="90000"/>
              </a:lnSpc>
              <a:spcBef>
                <a:spcPts val="1000"/>
              </a:spcBef>
              <a:buSzPct val="80000"/>
              <a:buFont typeface="Wingdings 3" charset="2"/>
              <a:buChar char=""/>
            </a:pPr>
            <a:r>
              <a:rPr lang="en-US" sz="1000" dirty="0"/>
              <a:t>Led to experiments with sounds creating sounds, tape, and other methods of creating and listening to music.</a:t>
            </a:r>
          </a:p>
        </p:txBody>
      </p:sp>
      <p:pic>
        <p:nvPicPr>
          <p:cNvPr id="6" name="Picture 5" descr="A picture containing person&#10;&#10;Description automatically generated">
            <a:extLst>
              <a:ext uri="{FF2B5EF4-FFF2-40B4-BE49-F238E27FC236}">
                <a16:creationId xmlns:a16="http://schemas.microsoft.com/office/drawing/2014/main" id="{A562BCB8-C82B-668B-230D-A34B1E6A4827}"/>
              </a:ext>
            </a:extLst>
          </p:cNvPr>
          <p:cNvPicPr>
            <a:picLocks noChangeAspect="1"/>
          </p:cNvPicPr>
          <p:nvPr/>
        </p:nvPicPr>
        <p:blipFill>
          <a:blip r:embed="rId10"/>
          <a:stretch>
            <a:fillRect/>
          </a:stretch>
        </p:blipFill>
        <p:spPr>
          <a:xfrm>
            <a:off x="5600470" y="2631365"/>
            <a:ext cx="2508465" cy="1674401"/>
          </a:xfrm>
          <a:prstGeom prst="rect">
            <a:avLst/>
          </a:prstGeom>
          <a:effectLst/>
        </p:spPr>
      </p:pic>
    </p:spTree>
    <p:extLst>
      <p:ext uri="{BB962C8B-B14F-4D97-AF65-F5344CB8AC3E}">
        <p14:creationId xmlns:p14="http://schemas.microsoft.com/office/powerpoint/2010/main" val="1162411945"/>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3384</TotalTime>
  <Words>2705</Words>
  <Application>Microsoft Macintosh PowerPoint</Application>
  <PresentationFormat>On-screen Show (16:9)</PresentationFormat>
  <Paragraphs>362</Paragraphs>
  <Slides>54</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Linux Libertine</vt:lpstr>
      <vt:lpstr>Wingdings</vt:lpstr>
      <vt:lpstr>Oswald</vt:lpstr>
      <vt:lpstr>Century Gothic</vt:lpstr>
      <vt:lpstr>Futura Medium</vt:lpstr>
      <vt:lpstr>Wingdings 3</vt:lpstr>
      <vt:lpstr>Arial</vt:lpstr>
      <vt:lpstr>Ion</vt:lpstr>
      <vt:lpstr>Raindrops on a Tin Roof: Exploring the Cyberinet</vt:lpstr>
      <vt:lpstr>The main event will begin soon.  Please take your seat.  Access the event program, various examples and music scores with this  QR code.  </vt:lpstr>
      <vt:lpstr>Raindrops on a Tin Roof: Exploring the Cyberinet</vt:lpstr>
      <vt:lpstr>Augmented Instruments</vt:lpstr>
      <vt:lpstr>What is an Augmented Instrument?</vt:lpstr>
      <vt:lpstr>Recent Eras of Augmented Instruments</vt:lpstr>
      <vt:lpstr>Cybernetic + Clarinet</vt:lpstr>
      <vt:lpstr>What are Cybernetics?</vt:lpstr>
      <vt:lpstr>Cybernetic Music</vt:lpstr>
      <vt:lpstr>How does the Cyberinet factor in?</vt:lpstr>
      <vt:lpstr>Why use this Instrument?</vt:lpstr>
      <vt:lpstr>Creating the Cyberinet</vt:lpstr>
      <vt:lpstr>OEM Components    OEM Components are standardized to be compatible with each other. </vt:lpstr>
      <vt:lpstr>PowerPoint Presentation</vt:lpstr>
      <vt:lpstr>PowerPoint Presentation</vt:lpstr>
      <vt:lpstr>PowerPoint Presentation</vt:lpstr>
      <vt:lpstr>Future Optional add-ons</vt:lpstr>
      <vt:lpstr>Music</vt:lpstr>
      <vt:lpstr>Puzzle of a Park (2023)</vt:lpstr>
      <vt:lpstr>PowerPoint Presentation</vt:lpstr>
      <vt:lpstr>Assembling the Cyberinet</vt:lpstr>
      <vt:lpstr>Assembling the Cyberinet</vt:lpstr>
      <vt:lpstr>PowerPoint Presentation</vt:lpstr>
      <vt:lpstr>PowerPoint Presentation</vt:lpstr>
      <vt:lpstr>How the Cyberinet works</vt:lpstr>
      <vt:lpstr>Collects data</vt:lpstr>
      <vt:lpstr>PowerPoint Presentation</vt:lpstr>
      <vt:lpstr>Transmits wirelessly</vt:lpstr>
      <vt:lpstr>Performer Opinions</vt:lpstr>
      <vt:lpstr>Music</vt:lpstr>
      <vt:lpstr>Ethereal Presence (2022)</vt:lpstr>
      <vt:lpstr>PowerPoint Presentation</vt:lpstr>
      <vt:lpstr>Computer Processing</vt:lpstr>
      <vt:lpstr>Driver Installation</vt:lpstr>
      <vt:lpstr>Processing/Manipulation in Max</vt:lpstr>
      <vt:lpstr>QR Code reminder</vt:lpstr>
      <vt:lpstr>Max Patches Continued</vt:lpstr>
      <vt:lpstr>PowerPoint Presentation</vt:lpstr>
      <vt:lpstr>PowerPoint Presentation</vt:lpstr>
      <vt:lpstr>Sending data to other programs</vt:lpstr>
      <vt:lpstr>Online Resources</vt:lpstr>
      <vt:lpstr>Github Repo</vt:lpstr>
      <vt:lpstr>Code, Patches, Diagrams, &amp; Resources.</vt:lpstr>
      <vt:lpstr>Music</vt:lpstr>
      <vt:lpstr>Raindrops on a Tin Roof (2022-2023)</vt:lpstr>
      <vt:lpstr>PowerPoint Presentation</vt:lpstr>
      <vt:lpstr>PowerPoint Presentation</vt:lpstr>
      <vt:lpstr>Future Directions</vt:lpstr>
      <vt:lpstr>Potential Future Directions Include:</vt:lpstr>
      <vt:lpstr>Final Notes</vt:lpstr>
      <vt:lpstr>All the compositions are available in Max.</vt:lpstr>
      <vt:lpstr>Questions?</vt:lpstr>
      <vt:lpstr>Thank You for coming!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Bardin</cp:lastModifiedBy>
  <cp:revision>65</cp:revision>
  <dcterms:modified xsi:type="dcterms:W3CDTF">2023-04-22T20:54:56Z</dcterms:modified>
</cp:coreProperties>
</file>